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22"/>
  </p:notesMasterIdLst>
  <p:handoutMasterIdLst>
    <p:handoutMasterId r:id="rId23"/>
  </p:handoutMasterIdLst>
  <p:sldIdLst>
    <p:sldId id="323" r:id="rId5"/>
    <p:sldId id="305" r:id="rId6"/>
    <p:sldId id="307" r:id="rId7"/>
    <p:sldId id="274" r:id="rId8"/>
    <p:sldId id="314" r:id="rId9"/>
    <p:sldId id="291" r:id="rId10"/>
    <p:sldId id="297" r:id="rId11"/>
    <p:sldId id="298" r:id="rId12"/>
    <p:sldId id="299" r:id="rId13"/>
    <p:sldId id="300" r:id="rId14"/>
    <p:sldId id="321" r:id="rId15"/>
    <p:sldId id="302" r:id="rId16"/>
    <p:sldId id="303" r:id="rId17"/>
    <p:sldId id="316" r:id="rId18"/>
    <p:sldId id="326" r:id="rId19"/>
    <p:sldId id="322" r:id="rId20"/>
    <p:sldId id="317" r:id="rId2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F20ADE-BEA0-4130-A11D-E706DA19FB1A}">
          <p14:sldIdLst>
            <p14:sldId id="323"/>
            <p14:sldId id="305"/>
            <p14:sldId id="307"/>
            <p14:sldId id="274"/>
            <p14:sldId id="314"/>
            <p14:sldId id="291"/>
            <p14:sldId id="297"/>
            <p14:sldId id="298"/>
            <p14:sldId id="299"/>
            <p14:sldId id="300"/>
            <p14:sldId id="321"/>
            <p14:sldId id="302"/>
            <p14:sldId id="303"/>
            <p14:sldId id="316"/>
            <p14:sldId id="326"/>
            <p14:sldId id="322"/>
            <p14:sldId id="317"/>
          </p14:sldIdLst>
        </p14:section>
        <p14:section name="Untitled Section" id="{016AD57C-A5AD-4658-9D61-37DED8D63417}">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th Joughin" initials="KJ" lastIdx="4" clrIdx="0">
    <p:extLst>
      <p:ext uri="{19B8F6BF-5375-455C-9EA6-DF929625EA0E}">
        <p15:presenceInfo xmlns:p15="http://schemas.microsoft.com/office/powerpoint/2012/main" userId="a0289500bb22da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7001" autoAdjust="0"/>
    <p:restoredTop sz="93784" autoAdjust="0"/>
  </p:normalViewPr>
  <p:slideViewPr>
    <p:cSldViewPr snapToGrid="0">
      <p:cViewPr varScale="1">
        <p:scale>
          <a:sx n="63" d="100"/>
          <a:sy n="63" d="100"/>
        </p:scale>
        <p:origin x="1192" y="60"/>
      </p:cViewPr>
      <p:guideLst>
        <p:guide orient="horz" pos="2183"/>
        <p:guide pos="3840"/>
      </p:guideLst>
    </p:cSldViewPr>
  </p:slideViewPr>
  <p:notesTextViewPr>
    <p:cViewPr>
      <p:scale>
        <a:sx n="75" d="100"/>
        <a:sy n="75" d="100"/>
      </p:scale>
      <p:origin x="0" y="0"/>
    </p:cViewPr>
  </p:notesTextViewPr>
  <p:sorterViewPr>
    <p:cViewPr varScale="1">
      <p:scale>
        <a:sx n="100" d="100"/>
        <a:sy n="100" d="100"/>
      </p:scale>
      <p:origin x="0" y="0"/>
    </p:cViewPr>
  </p:sorterViewPr>
  <p:notesViewPr>
    <p:cSldViewPr snapToGrid="0" showGuides="1">
      <p:cViewPr varScale="1">
        <p:scale>
          <a:sx n="72" d="100"/>
          <a:sy n="72" d="100"/>
        </p:scale>
        <p:origin x="2938"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BE6B64-C292-46AF-85CC-8200A3AE08C6}" type="doc">
      <dgm:prSet loTypeId="urn:microsoft.com/office/officeart/2005/8/layout/cycle8" loCatId="cycle" qsTypeId="urn:microsoft.com/office/officeart/2005/8/quickstyle/simple1" qsCatId="simple" csTypeId="urn:microsoft.com/office/officeart/2005/8/colors/accent1_2" csCatId="accent1" phldr="1"/>
      <dgm:spPr/>
    </dgm:pt>
    <dgm:pt modelId="{7FA87CC1-5A9C-4CCD-A8D3-08F172827B49}">
      <dgm:prSet phldrT="[Text]"/>
      <dgm:spPr/>
      <dgm:t>
        <a:bodyPr/>
        <a:lstStyle/>
        <a:p>
          <a:r>
            <a:rPr lang="en-GB" dirty="0"/>
            <a:t>Breaking Antibiotic Resistance</a:t>
          </a:r>
        </a:p>
      </dgm:t>
    </dgm:pt>
    <dgm:pt modelId="{237C1997-E077-4F37-94ED-519157076012}" type="parTrans" cxnId="{08CE3394-ABE9-41D6-89A5-BA4E41001E42}">
      <dgm:prSet/>
      <dgm:spPr/>
      <dgm:t>
        <a:bodyPr/>
        <a:lstStyle/>
        <a:p>
          <a:endParaRPr lang="en-GB"/>
        </a:p>
      </dgm:t>
    </dgm:pt>
    <dgm:pt modelId="{38FB1E14-427A-465B-9D04-65611CA055C5}" type="sibTrans" cxnId="{08CE3394-ABE9-41D6-89A5-BA4E41001E42}">
      <dgm:prSet/>
      <dgm:spPr/>
      <dgm:t>
        <a:bodyPr/>
        <a:lstStyle/>
        <a:p>
          <a:endParaRPr lang="en-GB"/>
        </a:p>
      </dgm:t>
    </dgm:pt>
    <dgm:pt modelId="{34EA9C35-86F2-4992-A00E-041DFCCD05E5}">
      <dgm:prSet phldrT="[Text]"/>
      <dgm:spPr/>
      <dgm:t>
        <a:bodyPr/>
        <a:lstStyle/>
        <a:p>
          <a:r>
            <a:rPr lang="en-GB" dirty="0"/>
            <a:t>Non- Antibiotic Alternatives</a:t>
          </a:r>
        </a:p>
      </dgm:t>
    </dgm:pt>
    <dgm:pt modelId="{09168FFF-401F-4D70-8DE9-EB6765BFBD60}" type="parTrans" cxnId="{D4ED3C43-6635-4CEF-B120-1ABF607EDA98}">
      <dgm:prSet/>
      <dgm:spPr/>
      <dgm:t>
        <a:bodyPr/>
        <a:lstStyle/>
        <a:p>
          <a:endParaRPr lang="en-GB"/>
        </a:p>
      </dgm:t>
    </dgm:pt>
    <dgm:pt modelId="{BE934520-C32E-4843-A513-1616E981186B}" type="sibTrans" cxnId="{D4ED3C43-6635-4CEF-B120-1ABF607EDA98}">
      <dgm:prSet/>
      <dgm:spPr/>
      <dgm:t>
        <a:bodyPr/>
        <a:lstStyle/>
        <a:p>
          <a:endParaRPr lang="en-GB"/>
        </a:p>
      </dgm:t>
    </dgm:pt>
    <dgm:pt modelId="{8A0D6486-024A-401D-B52F-1E885071E0C0}">
      <dgm:prSet phldrT="[Text]"/>
      <dgm:spPr/>
      <dgm:t>
        <a:bodyPr/>
        <a:lstStyle/>
        <a:p>
          <a:r>
            <a:rPr lang="en-GB" dirty="0"/>
            <a:t>Small Research Grants Scheme</a:t>
          </a:r>
        </a:p>
      </dgm:t>
    </dgm:pt>
    <dgm:pt modelId="{7F910ED0-1505-4A9B-932E-B56DC3F79172}" type="parTrans" cxnId="{A3790C35-C82F-4C9E-9FB8-A3041CF5F0BA}">
      <dgm:prSet/>
      <dgm:spPr/>
      <dgm:t>
        <a:bodyPr/>
        <a:lstStyle/>
        <a:p>
          <a:endParaRPr lang="en-GB"/>
        </a:p>
      </dgm:t>
    </dgm:pt>
    <dgm:pt modelId="{8F761423-CABD-46A5-B46F-BDAD81384293}" type="sibTrans" cxnId="{A3790C35-C82F-4C9E-9FB8-A3041CF5F0BA}">
      <dgm:prSet/>
      <dgm:spPr/>
      <dgm:t>
        <a:bodyPr/>
        <a:lstStyle/>
        <a:p>
          <a:endParaRPr lang="en-GB"/>
        </a:p>
      </dgm:t>
    </dgm:pt>
    <dgm:pt modelId="{BDE075B0-E4F3-411B-9537-884BD346790B}" type="pres">
      <dgm:prSet presAssocID="{3FBE6B64-C292-46AF-85CC-8200A3AE08C6}" presName="compositeShape" presStyleCnt="0">
        <dgm:presLayoutVars>
          <dgm:chMax val="7"/>
          <dgm:dir/>
          <dgm:resizeHandles val="exact"/>
        </dgm:presLayoutVars>
      </dgm:prSet>
      <dgm:spPr/>
    </dgm:pt>
    <dgm:pt modelId="{D5AC1E94-F2E7-4417-BDA8-C71385BDCD9F}" type="pres">
      <dgm:prSet presAssocID="{3FBE6B64-C292-46AF-85CC-8200A3AE08C6}" presName="wedge1" presStyleLbl="node1" presStyleIdx="0" presStyleCnt="3" custLinFactNeighborX="-1398" custLinFactNeighborY="-572"/>
      <dgm:spPr/>
    </dgm:pt>
    <dgm:pt modelId="{E95CB494-7052-40F5-B957-C326FF3FEDC2}" type="pres">
      <dgm:prSet presAssocID="{3FBE6B64-C292-46AF-85CC-8200A3AE08C6}" presName="dummy1a" presStyleCnt="0"/>
      <dgm:spPr/>
    </dgm:pt>
    <dgm:pt modelId="{F79A0D2D-D5BC-4282-BD03-C2F085B9075E}" type="pres">
      <dgm:prSet presAssocID="{3FBE6B64-C292-46AF-85CC-8200A3AE08C6}" presName="dummy1b" presStyleCnt="0"/>
      <dgm:spPr/>
    </dgm:pt>
    <dgm:pt modelId="{B4636F2B-534C-45F1-891F-1E40B0CFF78C}" type="pres">
      <dgm:prSet presAssocID="{3FBE6B64-C292-46AF-85CC-8200A3AE08C6}" presName="wedge1Tx" presStyleLbl="node1" presStyleIdx="0" presStyleCnt="3">
        <dgm:presLayoutVars>
          <dgm:chMax val="0"/>
          <dgm:chPref val="0"/>
          <dgm:bulletEnabled val="1"/>
        </dgm:presLayoutVars>
      </dgm:prSet>
      <dgm:spPr/>
    </dgm:pt>
    <dgm:pt modelId="{693FF7B5-A857-44BC-A1A4-E0D9400F8246}" type="pres">
      <dgm:prSet presAssocID="{3FBE6B64-C292-46AF-85CC-8200A3AE08C6}" presName="wedge2" presStyleLbl="node1" presStyleIdx="1" presStyleCnt="3" custLinFactNeighborX="-35" custLinFactNeighborY="-1144"/>
      <dgm:spPr/>
    </dgm:pt>
    <dgm:pt modelId="{9B001DDA-8655-4C5C-9E59-75EF7207A612}" type="pres">
      <dgm:prSet presAssocID="{3FBE6B64-C292-46AF-85CC-8200A3AE08C6}" presName="dummy2a" presStyleCnt="0"/>
      <dgm:spPr/>
    </dgm:pt>
    <dgm:pt modelId="{4F276340-4811-4922-BC28-00F56546516B}" type="pres">
      <dgm:prSet presAssocID="{3FBE6B64-C292-46AF-85CC-8200A3AE08C6}" presName="dummy2b" presStyleCnt="0"/>
      <dgm:spPr/>
    </dgm:pt>
    <dgm:pt modelId="{919FFDE8-4048-40E8-8846-6A8CCDD14437}" type="pres">
      <dgm:prSet presAssocID="{3FBE6B64-C292-46AF-85CC-8200A3AE08C6}" presName="wedge2Tx" presStyleLbl="node1" presStyleIdx="1" presStyleCnt="3">
        <dgm:presLayoutVars>
          <dgm:chMax val="0"/>
          <dgm:chPref val="0"/>
          <dgm:bulletEnabled val="1"/>
        </dgm:presLayoutVars>
      </dgm:prSet>
      <dgm:spPr/>
    </dgm:pt>
    <dgm:pt modelId="{A680E03A-2890-47B7-A32B-5EB159B484C5}" type="pres">
      <dgm:prSet presAssocID="{3FBE6B64-C292-46AF-85CC-8200A3AE08C6}" presName="wedge3" presStyleLbl="node1" presStyleIdx="2" presStyleCnt="3" custLinFactNeighborX="-1134" custLinFactNeighborY="-324"/>
      <dgm:spPr/>
    </dgm:pt>
    <dgm:pt modelId="{DEFC457D-9150-40DB-A0BA-833D30D239DA}" type="pres">
      <dgm:prSet presAssocID="{3FBE6B64-C292-46AF-85CC-8200A3AE08C6}" presName="dummy3a" presStyleCnt="0"/>
      <dgm:spPr/>
    </dgm:pt>
    <dgm:pt modelId="{77420AB2-75BF-4DA7-BD32-E122F17C99EC}" type="pres">
      <dgm:prSet presAssocID="{3FBE6B64-C292-46AF-85CC-8200A3AE08C6}" presName="dummy3b" presStyleCnt="0"/>
      <dgm:spPr/>
    </dgm:pt>
    <dgm:pt modelId="{3250A6DF-EDB3-495F-A72D-01E8A85BB709}" type="pres">
      <dgm:prSet presAssocID="{3FBE6B64-C292-46AF-85CC-8200A3AE08C6}" presName="wedge3Tx" presStyleLbl="node1" presStyleIdx="2" presStyleCnt="3">
        <dgm:presLayoutVars>
          <dgm:chMax val="0"/>
          <dgm:chPref val="0"/>
          <dgm:bulletEnabled val="1"/>
        </dgm:presLayoutVars>
      </dgm:prSet>
      <dgm:spPr/>
    </dgm:pt>
    <dgm:pt modelId="{F7939FF6-2D31-4D9C-A3CC-844D122E4C9C}" type="pres">
      <dgm:prSet presAssocID="{38FB1E14-427A-465B-9D04-65611CA055C5}" presName="arrowWedge1" presStyleLbl="fgSibTrans2D1" presStyleIdx="0" presStyleCnt="3"/>
      <dgm:spPr/>
    </dgm:pt>
    <dgm:pt modelId="{AF29B85A-76BC-4573-B986-68EDF0BE8746}" type="pres">
      <dgm:prSet presAssocID="{BE934520-C32E-4843-A513-1616E981186B}" presName="arrowWedge2" presStyleLbl="fgSibTrans2D1" presStyleIdx="1" presStyleCnt="3"/>
      <dgm:spPr/>
    </dgm:pt>
    <dgm:pt modelId="{F5A6111B-4693-4699-9F4B-97CCDBC7197E}" type="pres">
      <dgm:prSet presAssocID="{8F761423-CABD-46A5-B46F-BDAD81384293}" presName="arrowWedge3" presStyleLbl="fgSibTrans2D1" presStyleIdx="2" presStyleCnt="3"/>
      <dgm:spPr/>
    </dgm:pt>
  </dgm:ptLst>
  <dgm:cxnLst>
    <dgm:cxn modelId="{A3790C35-C82F-4C9E-9FB8-A3041CF5F0BA}" srcId="{3FBE6B64-C292-46AF-85CC-8200A3AE08C6}" destId="{8A0D6486-024A-401D-B52F-1E885071E0C0}" srcOrd="2" destOrd="0" parTransId="{7F910ED0-1505-4A9B-932E-B56DC3F79172}" sibTransId="{8F761423-CABD-46A5-B46F-BDAD81384293}"/>
    <dgm:cxn modelId="{FA63DA5F-990C-4CC2-A5F2-592BD1A76DCB}" type="presOf" srcId="{7FA87CC1-5A9C-4CCD-A8D3-08F172827B49}" destId="{B4636F2B-534C-45F1-891F-1E40B0CFF78C}" srcOrd="1" destOrd="0" presId="urn:microsoft.com/office/officeart/2005/8/layout/cycle8"/>
    <dgm:cxn modelId="{D4ED3C43-6635-4CEF-B120-1ABF607EDA98}" srcId="{3FBE6B64-C292-46AF-85CC-8200A3AE08C6}" destId="{34EA9C35-86F2-4992-A00E-041DFCCD05E5}" srcOrd="1" destOrd="0" parTransId="{09168FFF-401F-4D70-8DE9-EB6765BFBD60}" sibTransId="{BE934520-C32E-4843-A513-1616E981186B}"/>
    <dgm:cxn modelId="{7ED40D67-CC53-4CD2-881A-5460CC613711}" type="presOf" srcId="{3FBE6B64-C292-46AF-85CC-8200A3AE08C6}" destId="{BDE075B0-E4F3-411B-9537-884BD346790B}" srcOrd="0" destOrd="0" presId="urn:microsoft.com/office/officeart/2005/8/layout/cycle8"/>
    <dgm:cxn modelId="{687D9A6A-2A80-4B1D-AB9F-B27ED2578828}" type="presOf" srcId="{34EA9C35-86F2-4992-A00E-041DFCCD05E5}" destId="{919FFDE8-4048-40E8-8846-6A8CCDD14437}" srcOrd="1" destOrd="0" presId="urn:microsoft.com/office/officeart/2005/8/layout/cycle8"/>
    <dgm:cxn modelId="{08CE3394-ABE9-41D6-89A5-BA4E41001E42}" srcId="{3FBE6B64-C292-46AF-85CC-8200A3AE08C6}" destId="{7FA87CC1-5A9C-4CCD-A8D3-08F172827B49}" srcOrd="0" destOrd="0" parTransId="{237C1997-E077-4F37-94ED-519157076012}" sibTransId="{38FB1E14-427A-465B-9D04-65611CA055C5}"/>
    <dgm:cxn modelId="{E06D75A9-0D62-4EA6-ABF8-DB89F2E0163C}" type="presOf" srcId="{34EA9C35-86F2-4992-A00E-041DFCCD05E5}" destId="{693FF7B5-A857-44BC-A1A4-E0D9400F8246}" srcOrd="0" destOrd="0" presId="urn:microsoft.com/office/officeart/2005/8/layout/cycle8"/>
    <dgm:cxn modelId="{7CDC05C2-04B3-4EA2-8C26-A6D4A10C48F0}" type="presOf" srcId="{8A0D6486-024A-401D-B52F-1E885071E0C0}" destId="{3250A6DF-EDB3-495F-A72D-01E8A85BB709}" srcOrd="1" destOrd="0" presId="urn:microsoft.com/office/officeart/2005/8/layout/cycle8"/>
    <dgm:cxn modelId="{B5F063E1-A20F-4458-9A7D-4916EE16C4B8}" type="presOf" srcId="{7FA87CC1-5A9C-4CCD-A8D3-08F172827B49}" destId="{D5AC1E94-F2E7-4417-BDA8-C71385BDCD9F}" srcOrd="0" destOrd="0" presId="urn:microsoft.com/office/officeart/2005/8/layout/cycle8"/>
    <dgm:cxn modelId="{7AFB16EB-9D4A-412D-BB0E-B666AC76828D}" type="presOf" srcId="{8A0D6486-024A-401D-B52F-1E885071E0C0}" destId="{A680E03A-2890-47B7-A32B-5EB159B484C5}" srcOrd="0" destOrd="0" presId="urn:microsoft.com/office/officeart/2005/8/layout/cycle8"/>
    <dgm:cxn modelId="{FFDB84AB-AF5C-4CE3-B7F9-966F69C38B29}" type="presParOf" srcId="{BDE075B0-E4F3-411B-9537-884BD346790B}" destId="{D5AC1E94-F2E7-4417-BDA8-C71385BDCD9F}" srcOrd="0" destOrd="0" presId="urn:microsoft.com/office/officeart/2005/8/layout/cycle8"/>
    <dgm:cxn modelId="{452B711C-76AF-4F4B-AEEA-A9A261B5DEE8}" type="presParOf" srcId="{BDE075B0-E4F3-411B-9537-884BD346790B}" destId="{E95CB494-7052-40F5-B957-C326FF3FEDC2}" srcOrd="1" destOrd="0" presId="urn:microsoft.com/office/officeart/2005/8/layout/cycle8"/>
    <dgm:cxn modelId="{5EFC387B-D903-4D31-8A1B-04145E20700B}" type="presParOf" srcId="{BDE075B0-E4F3-411B-9537-884BD346790B}" destId="{F79A0D2D-D5BC-4282-BD03-C2F085B9075E}" srcOrd="2" destOrd="0" presId="urn:microsoft.com/office/officeart/2005/8/layout/cycle8"/>
    <dgm:cxn modelId="{0B12A03C-E399-437B-B146-616C4294BEC5}" type="presParOf" srcId="{BDE075B0-E4F3-411B-9537-884BD346790B}" destId="{B4636F2B-534C-45F1-891F-1E40B0CFF78C}" srcOrd="3" destOrd="0" presId="urn:microsoft.com/office/officeart/2005/8/layout/cycle8"/>
    <dgm:cxn modelId="{251AD272-5934-487C-AF01-550C1D7804A2}" type="presParOf" srcId="{BDE075B0-E4F3-411B-9537-884BD346790B}" destId="{693FF7B5-A857-44BC-A1A4-E0D9400F8246}" srcOrd="4" destOrd="0" presId="urn:microsoft.com/office/officeart/2005/8/layout/cycle8"/>
    <dgm:cxn modelId="{83056CDB-9BFB-48F4-B737-74A079CC0EF1}" type="presParOf" srcId="{BDE075B0-E4F3-411B-9537-884BD346790B}" destId="{9B001DDA-8655-4C5C-9E59-75EF7207A612}" srcOrd="5" destOrd="0" presId="urn:microsoft.com/office/officeart/2005/8/layout/cycle8"/>
    <dgm:cxn modelId="{3830A45A-221B-410E-904C-2DD92797DB00}" type="presParOf" srcId="{BDE075B0-E4F3-411B-9537-884BD346790B}" destId="{4F276340-4811-4922-BC28-00F56546516B}" srcOrd="6" destOrd="0" presId="urn:microsoft.com/office/officeart/2005/8/layout/cycle8"/>
    <dgm:cxn modelId="{001D6DB6-0F07-4681-B077-1EBEEAD65564}" type="presParOf" srcId="{BDE075B0-E4F3-411B-9537-884BD346790B}" destId="{919FFDE8-4048-40E8-8846-6A8CCDD14437}" srcOrd="7" destOrd="0" presId="urn:microsoft.com/office/officeart/2005/8/layout/cycle8"/>
    <dgm:cxn modelId="{CDE352BD-C1FB-452C-9EAC-27F56F930D6E}" type="presParOf" srcId="{BDE075B0-E4F3-411B-9537-884BD346790B}" destId="{A680E03A-2890-47B7-A32B-5EB159B484C5}" srcOrd="8" destOrd="0" presId="urn:microsoft.com/office/officeart/2005/8/layout/cycle8"/>
    <dgm:cxn modelId="{23A5C279-EFB0-4254-91B8-C4D0355FAADB}" type="presParOf" srcId="{BDE075B0-E4F3-411B-9537-884BD346790B}" destId="{DEFC457D-9150-40DB-A0BA-833D30D239DA}" srcOrd="9" destOrd="0" presId="urn:microsoft.com/office/officeart/2005/8/layout/cycle8"/>
    <dgm:cxn modelId="{4585762C-6F6A-476E-B7E2-C507D7711B39}" type="presParOf" srcId="{BDE075B0-E4F3-411B-9537-884BD346790B}" destId="{77420AB2-75BF-4DA7-BD32-E122F17C99EC}" srcOrd="10" destOrd="0" presId="urn:microsoft.com/office/officeart/2005/8/layout/cycle8"/>
    <dgm:cxn modelId="{7EBB16D3-465F-4D3C-812F-2060C809F555}" type="presParOf" srcId="{BDE075B0-E4F3-411B-9537-884BD346790B}" destId="{3250A6DF-EDB3-495F-A72D-01E8A85BB709}" srcOrd="11" destOrd="0" presId="urn:microsoft.com/office/officeart/2005/8/layout/cycle8"/>
    <dgm:cxn modelId="{8AC7D2A9-6BDE-4301-912E-7A35AC791EA8}" type="presParOf" srcId="{BDE075B0-E4F3-411B-9537-884BD346790B}" destId="{F7939FF6-2D31-4D9C-A3CC-844D122E4C9C}" srcOrd="12" destOrd="0" presId="urn:microsoft.com/office/officeart/2005/8/layout/cycle8"/>
    <dgm:cxn modelId="{F31E8DB8-C8F4-44E3-96D3-6AFF41A40D6B}" type="presParOf" srcId="{BDE075B0-E4F3-411B-9537-884BD346790B}" destId="{AF29B85A-76BC-4573-B986-68EDF0BE8746}" srcOrd="13" destOrd="0" presId="urn:microsoft.com/office/officeart/2005/8/layout/cycle8"/>
    <dgm:cxn modelId="{5D3CB87A-AC92-4475-9F5C-8104EAB2C461}" type="presParOf" srcId="{BDE075B0-E4F3-411B-9537-884BD346790B}" destId="{F5A6111B-4693-4699-9F4B-97CCDBC7197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BE6B64-C292-46AF-85CC-8200A3AE08C6}" type="doc">
      <dgm:prSet loTypeId="urn:microsoft.com/office/officeart/2005/8/layout/cycle8" loCatId="cycle" qsTypeId="urn:microsoft.com/office/officeart/2005/8/quickstyle/simple1" qsCatId="simple" csTypeId="urn:microsoft.com/office/officeart/2005/8/colors/accent1_2" csCatId="accent1" phldr="1"/>
      <dgm:spPr/>
    </dgm:pt>
    <dgm:pt modelId="{7FA87CC1-5A9C-4CCD-A8D3-08F172827B49}">
      <dgm:prSet phldrT="[Text]"/>
      <dgm:spPr/>
      <dgm:t>
        <a:bodyPr/>
        <a:lstStyle/>
        <a:p>
          <a:r>
            <a:rPr lang="en-GB" dirty="0"/>
            <a:t>Breaking Antibiotic Resistance</a:t>
          </a:r>
        </a:p>
      </dgm:t>
    </dgm:pt>
    <dgm:pt modelId="{237C1997-E077-4F37-94ED-519157076012}" type="parTrans" cxnId="{08CE3394-ABE9-41D6-89A5-BA4E41001E42}">
      <dgm:prSet/>
      <dgm:spPr/>
      <dgm:t>
        <a:bodyPr/>
        <a:lstStyle/>
        <a:p>
          <a:endParaRPr lang="en-GB"/>
        </a:p>
      </dgm:t>
    </dgm:pt>
    <dgm:pt modelId="{38FB1E14-427A-465B-9D04-65611CA055C5}" type="sibTrans" cxnId="{08CE3394-ABE9-41D6-89A5-BA4E41001E42}">
      <dgm:prSet/>
      <dgm:spPr/>
      <dgm:t>
        <a:bodyPr/>
        <a:lstStyle/>
        <a:p>
          <a:endParaRPr lang="en-GB"/>
        </a:p>
      </dgm:t>
    </dgm:pt>
    <dgm:pt modelId="{34EA9C35-86F2-4992-A00E-041DFCCD05E5}">
      <dgm:prSet phldrT="[Text]"/>
      <dgm:spPr/>
      <dgm:t>
        <a:bodyPr/>
        <a:lstStyle/>
        <a:p>
          <a:r>
            <a:rPr lang="en-GB" dirty="0"/>
            <a:t>Non- Antibiotic Alternatives</a:t>
          </a:r>
        </a:p>
      </dgm:t>
    </dgm:pt>
    <dgm:pt modelId="{09168FFF-401F-4D70-8DE9-EB6765BFBD60}" type="parTrans" cxnId="{D4ED3C43-6635-4CEF-B120-1ABF607EDA98}">
      <dgm:prSet/>
      <dgm:spPr/>
      <dgm:t>
        <a:bodyPr/>
        <a:lstStyle/>
        <a:p>
          <a:endParaRPr lang="en-GB"/>
        </a:p>
      </dgm:t>
    </dgm:pt>
    <dgm:pt modelId="{BE934520-C32E-4843-A513-1616E981186B}" type="sibTrans" cxnId="{D4ED3C43-6635-4CEF-B120-1ABF607EDA98}">
      <dgm:prSet/>
      <dgm:spPr/>
      <dgm:t>
        <a:bodyPr/>
        <a:lstStyle/>
        <a:p>
          <a:endParaRPr lang="en-GB"/>
        </a:p>
      </dgm:t>
    </dgm:pt>
    <dgm:pt modelId="{8A0D6486-024A-401D-B52F-1E885071E0C0}">
      <dgm:prSet phldrT="[Text]"/>
      <dgm:spPr/>
      <dgm:t>
        <a:bodyPr/>
        <a:lstStyle/>
        <a:p>
          <a:r>
            <a:rPr lang="en-GB" dirty="0"/>
            <a:t>Small Research Grants Scheme</a:t>
          </a:r>
        </a:p>
      </dgm:t>
    </dgm:pt>
    <dgm:pt modelId="{7F910ED0-1505-4A9B-932E-B56DC3F79172}" type="parTrans" cxnId="{A3790C35-C82F-4C9E-9FB8-A3041CF5F0BA}">
      <dgm:prSet/>
      <dgm:spPr/>
      <dgm:t>
        <a:bodyPr/>
        <a:lstStyle/>
        <a:p>
          <a:endParaRPr lang="en-GB"/>
        </a:p>
      </dgm:t>
    </dgm:pt>
    <dgm:pt modelId="{8F761423-CABD-46A5-B46F-BDAD81384293}" type="sibTrans" cxnId="{A3790C35-C82F-4C9E-9FB8-A3041CF5F0BA}">
      <dgm:prSet/>
      <dgm:spPr/>
      <dgm:t>
        <a:bodyPr/>
        <a:lstStyle/>
        <a:p>
          <a:endParaRPr lang="en-GB"/>
        </a:p>
      </dgm:t>
    </dgm:pt>
    <dgm:pt modelId="{BDE075B0-E4F3-411B-9537-884BD346790B}" type="pres">
      <dgm:prSet presAssocID="{3FBE6B64-C292-46AF-85CC-8200A3AE08C6}" presName="compositeShape" presStyleCnt="0">
        <dgm:presLayoutVars>
          <dgm:chMax val="7"/>
          <dgm:dir/>
          <dgm:resizeHandles val="exact"/>
        </dgm:presLayoutVars>
      </dgm:prSet>
      <dgm:spPr/>
    </dgm:pt>
    <dgm:pt modelId="{D5AC1E94-F2E7-4417-BDA8-C71385BDCD9F}" type="pres">
      <dgm:prSet presAssocID="{3FBE6B64-C292-46AF-85CC-8200A3AE08C6}" presName="wedge1" presStyleLbl="node1" presStyleIdx="0" presStyleCnt="3" custLinFactNeighborX="57070" custLinFactNeighborY="-20047"/>
      <dgm:spPr/>
    </dgm:pt>
    <dgm:pt modelId="{E95CB494-7052-40F5-B957-C326FF3FEDC2}" type="pres">
      <dgm:prSet presAssocID="{3FBE6B64-C292-46AF-85CC-8200A3AE08C6}" presName="dummy1a" presStyleCnt="0"/>
      <dgm:spPr/>
    </dgm:pt>
    <dgm:pt modelId="{F79A0D2D-D5BC-4282-BD03-C2F085B9075E}" type="pres">
      <dgm:prSet presAssocID="{3FBE6B64-C292-46AF-85CC-8200A3AE08C6}" presName="dummy1b" presStyleCnt="0"/>
      <dgm:spPr/>
    </dgm:pt>
    <dgm:pt modelId="{B4636F2B-534C-45F1-891F-1E40B0CFF78C}" type="pres">
      <dgm:prSet presAssocID="{3FBE6B64-C292-46AF-85CC-8200A3AE08C6}" presName="wedge1Tx" presStyleLbl="node1" presStyleIdx="0" presStyleCnt="3">
        <dgm:presLayoutVars>
          <dgm:chMax val="0"/>
          <dgm:chPref val="0"/>
          <dgm:bulletEnabled val="1"/>
        </dgm:presLayoutVars>
      </dgm:prSet>
      <dgm:spPr/>
    </dgm:pt>
    <dgm:pt modelId="{693FF7B5-A857-44BC-A1A4-E0D9400F8246}" type="pres">
      <dgm:prSet presAssocID="{3FBE6B64-C292-46AF-85CC-8200A3AE08C6}" presName="wedge2" presStyleLbl="node1" presStyleIdx="1" presStyleCnt="3" custLinFactNeighborX="-35" custLinFactNeighborY="-1144"/>
      <dgm:spPr/>
    </dgm:pt>
    <dgm:pt modelId="{9B001DDA-8655-4C5C-9E59-75EF7207A612}" type="pres">
      <dgm:prSet presAssocID="{3FBE6B64-C292-46AF-85CC-8200A3AE08C6}" presName="dummy2a" presStyleCnt="0"/>
      <dgm:spPr/>
    </dgm:pt>
    <dgm:pt modelId="{4F276340-4811-4922-BC28-00F56546516B}" type="pres">
      <dgm:prSet presAssocID="{3FBE6B64-C292-46AF-85CC-8200A3AE08C6}" presName="dummy2b" presStyleCnt="0"/>
      <dgm:spPr/>
    </dgm:pt>
    <dgm:pt modelId="{919FFDE8-4048-40E8-8846-6A8CCDD14437}" type="pres">
      <dgm:prSet presAssocID="{3FBE6B64-C292-46AF-85CC-8200A3AE08C6}" presName="wedge2Tx" presStyleLbl="node1" presStyleIdx="1" presStyleCnt="3">
        <dgm:presLayoutVars>
          <dgm:chMax val="0"/>
          <dgm:chPref val="0"/>
          <dgm:bulletEnabled val="1"/>
        </dgm:presLayoutVars>
      </dgm:prSet>
      <dgm:spPr/>
    </dgm:pt>
    <dgm:pt modelId="{A680E03A-2890-47B7-A32B-5EB159B484C5}" type="pres">
      <dgm:prSet presAssocID="{3FBE6B64-C292-46AF-85CC-8200A3AE08C6}" presName="wedge3" presStyleLbl="node1" presStyleIdx="2" presStyleCnt="3" custLinFactNeighborX="-1134" custLinFactNeighborY="-324"/>
      <dgm:spPr/>
    </dgm:pt>
    <dgm:pt modelId="{DEFC457D-9150-40DB-A0BA-833D30D239DA}" type="pres">
      <dgm:prSet presAssocID="{3FBE6B64-C292-46AF-85CC-8200A3AE08C6}" presName="dummy3a" presStyleCnt="0"/>
      <dgm:spPr/>
    </dgm:pt>
    <dgm:pt modelId="{77420AB2-75BF-4DA7-BD32-E122F17C99EC}" type="pres">
      <dgm:prSet presAssocID="{3FBE6B64-C292-46AF-85CC-8200A3AE08C6}" presName="dummy3b" presStyleCnt="0"/>
      <dgm:spPr/>
    </dgm:pt>
    <dgm:pt modelId="{3250A6DF-EDB3-495F-A72D-01E8A85BB709}" type="pres">
      <dgm:prSet presAssocID="{3FBE6B64-C292-46AF-85CC-8200A3AE08C6}" presName="wedge3Tx" presStyleLbl="node1" presStyleIdx="2" presStyleCnt="3">
        <dgm:presLayoutVars>
          <dgm:chMax val="0"/>
          <dgm:chPref val="0"/>
          <dgm:bulletEnabled val="1"/>
        </dgm:presLayoutVars>
      </dgm:prSet>
      <dgm:spPr/>
    </dgm:pt>
    <dgm:pt modelId="{F7939FF6-2D31-4D9C-A3CC-844D122E4C9C}" type="pres">
      <dgm:prSet presAssocID="{38FB1E14-427A-465B-9D04-65611CA055C5}" presName="arrowWedge1" presStyleLbl="fgSibTrans2D1" presStyleIdx="0" presStyleCnt="3"/>
      <dgm:spPr/>
    </dgm:pt>
    <dgm:pt modelId="{AF29B85A-76BC-4573-B986-68EDF0BE8746}" type="pres">
      <dgm:prSet presAssocID="{BE934520-C32E-4843-A513-1616E981186B}" presName="arrowWedge2" presStyleLbl="fgSibTrans2D1" presStyleIdx="1" presStyleCnt="3"/>
      <dgm:spPr/>
    </dgm:pt>
    <dgm:pt modelId="{F5A6111B-4693-4699-9F4B-97CCDBC7197E}" type="pres">
      <dgm:prSet presAssocID="{8F761423-CABD-46A5-B46F-BDAD81384293}" presName="arrowWedge3" presStyleLbl="fgSibTrans2D1" presStyleIdx="2" presStyleCnt="3"/>
      <dgm:spPr/>
    </dgm:pt>
  </dgm:ptLst>
  <dgm:cxnLst>
    <dgm:cxn modelId="{A3790C35-C82F-4C9E-9FB8-A3041CF5F0BA}" srcId="{3FBE6B64-C292-46AF-85CC-8200A3AE08C6}" destId="{8A0D6486-024A-401D-B52F-1E885071E0C0}" srcOrd="2" destOrd="0" parTransId="{7F910ED0-1505-4A9B-932E-B56DC3F79172}" sibTransId="{8F761423-CABD-46A5-B46F-BDAD81384293}"/>
    <dgm:cxn modelId="{FA63DA5F-990C-4CC2-A5F2-592BD1A76DCB}" type="presOf" srcId="{7FA87CC1-5A9C-4CCD-A8D3-08F172827B49}" destId="{B4636F2B-534C-45F1-891F-1E40B0CFF78C}" srcOrd="1" destOrd="0" presId="urn:microsoft.com/office/officeart/2005/8/layout/cycle8"/>
    <dgm:cxn modelId="{D4ED3C43-6635-4CEF-B120-1ABF607EDA98}" srcId="{3FBE6B64-C292-46AF-85CC-8200A3AE08C6}" destId="{34EA9C35-86F2-4992-A00E-041DFCCD05E5}" srcOrd="1" destOrd="0" parTransId="{09168FFF-401F-4D70-8DE9-EB6765BFBD60}" sibTransId="{BE934520-C32E-4843-A513-1616E981186B}"/>
    <dgm:cxn modelId="{7ED40D67-CC53-4CD2-881A-5460CC613711}" type="presOf" srcId="{3FBE6B64-C292-46AF-85CC-8200A3AE08C6}" destId="{BDE075B0-E4F3-411B-9537-884BD346790B}" srcOrd="0" destOrd="0" presId="urn:microsoft.com/office/officeart/2005/8/layout/cycle8"/>
    <dgm:cxn modelId="{687D9A6A-2A80-4B1D-AB9F-B27ED2578828}" type="presOf" srcId="{34EA9C35-86F2-4992-A00E-041DFCCD05E5}" destId="{919FFDE8-4048-40E8-8846-6A8CCDD14437}" srcOrd="1" destOrd="0" presId="urn:microsoft.com/office/officeart/2005/8/layout/cycle8"/>
    <dgm:cxn modelId="{08CE3394-ABE9-41D6-89A5-BA4E41001E42}" srcId="{3FBE6B64-C292-46AF-85CC-8200A3AE08C6}" destId="{7FA87CC1-5A9C-4CCD-A8D3-08F172827B49}" srcOrd="0" destOrd="0" parTransId="{237C1997-E077-4F37-94ED-519157076012}" sibTransId="{38FB1E14-427A-465B-9D04-65611CA055C5}"/>
    <dgm:cxn modelId="{E06D75A9-0D62-4EA6-ABF8-DB89F2E0163C}" type="presOf" srcId="{34EA9C35-86F2-4992-A00E-041DFCCD05E5}" destId="{693FF7B5-A857-44BC-A1A4-E0D9400F8246}" srcOrd="0" destOrd="0" presId="urn:microsoft.com/office/officeart/2005/8/layout/cycle8"/>
    <dgm:cxn modelId="{7CDC05C2-04B3-4EA2-8C26-A6D4A10C48F0}" type="presOf" srcId="{8A0D6486-024A-401D-B52F-1E885071E0C0}" destId="{3250A6DF-EDB3-495F-A72D-01E8A85BB709}" srcOrd="1" destOrd="0" presId="urn:microsoft.com/office/officeart/2005/8/layout/cycle8"/>
    <dgm:cxn modelId="{B5F063E1-A20F-4458-9A7D-4916EE16C4B8}" type="presOf" srcId="{7FA87CC1-5A9C-4CCD-A8D3-08F172827B49}" destId="{D5AC1E94-F2E7-4417-BDA8-C71385BDCD9F}" srcOrd="0" destOrd="0" presId="urn:microsoft.com/office/officeart/2005/8/layout/cycle8"/>
    <dgm:cxn modelId="{7AFB16EB-9D4A-412D-BB0E-B666AC76828D}" type="presOf" srcId="{8A0D6486-024A-401D-B52F-1E885071E0C0}" destId="{A680E03A-2890-47B7-A32B-5EB159B484C5}" srcOrd="0" destOrd="0" presId="urn:microsoft.com/office/officeart/2005/8/layout/cycle8"/>
    <dgm:cxn modelId="{FFDB84AB-AF5C-4CE3-B7F9-966F69C38B29}" type="presParOf" srcId="{BDE075B0-E4F3-411B-9537-884BD346790B}" destId="{D5AC1E94-F2E7-4417-BDA8-C71385BDCD9F}" srcOrd="0" destOrd="0" presId="urn:microsoft.com/office/officeart/2005/8/layout/cycle8"/>
    <dgm:cxn modelId="{452B711C-76AF-4F4B-AEEA-A9A261B5DEE8}" type="presParOf" srcId="{BDE075B0-E4F3-411B-9537-884BD346790B}" destId="{E95CB494-7052-40F5-B957-C326FF3FEDC2}" srcOrd="1" destOrd="0" presId="urn:microsoft.com/office/officeart/2005/8/layout/cycle8"/>
    <dgm:cxn modelId="{5EFC387B-D903-4D31-8A1B-04145E20700B}" type="presParOf" srcId="{BDE075B0-E4F3-411B-9537-884BD346790B}" destId="{F79A0D2D-D5BC-4282-BD03-C2F085B9075E}" srcOrd="2" destOrd="0" presId="urn:microsoft.com/office/officeart/2005/8/layout/cycle8"/>
    <dgm:cxn modelId="{0B12A03C-E399-437B-B146-616C4294BEC5}" type="presParOf" srcId="{BDE075B0-E4F3-411B-9537-884BD346790B}" destId="{B4636F2B-534C-45F1-891F-1E40B0CFF78C}" srcOrd="3" destOrd="0" presId="urn:microsoft.com/office/officeart/2005/8/layout/cycle8"/>
    <dgm:cxn modelId="{251AD272-5934-487C-AF01-550C1D7804A2}" type="presParOf" srcId="{BDE075B0-E4F3-411B-9537-884BD346790B}" destId="{693FF7B5-A857-44BC-A1A4-E0D9400F8246}" srcOrd="4" destOrd="0" presId="urn:microsoft.com/office/officeart/2005/8/layout/cycle8"/>
    <dgm:cxn modelId="{83056CDB-9BFB-48F4-B737-74A079CC0EF1}" type="presParOf" srcId="{BDE075B0-E4F3-411B-9537-884BD346790B}" destId="{9B001DDA-8655-4C5C-9E59-75EF7207A612}" srcOrd="5" destOrd="0" presId="urn:microsoft.com/office/officeart/2005/8/layout/cycle8"/>
    <dgm:cxn modelId="{3830A45A-221B-410E-904C-2DD92797DB00}" type="presParOf" srcId="{BDE075B0-E4F3-411B-9537-884BD346790B}" destId="{4F276340-4811-4922-BC28-00F56546516B}" srcOrd="6" destOrd="0" presId="urn:microsoft.com/office/officeart/2005/8/layout/cycle8"/>
    <dgm:cxn modelId="{001D6DB6-0F07-4681-B077-1EBEEAD65564}" type="presParOf" srcId="{BDE075B0-E4F3-411B-9537-884BD346790B}" destId="{919FFDE8-4048-40E8-8846-6A8CCDD14437}" srcOrd="7" destOrd="0" presId="urn:microsoft.com/office/officeart/2005/8/layout/cycle8"/>
    <dgm:cxn modelId="{CDE352BD-C1FB-452C-9EAC-27F56F930D6E}" type="presParOf" srcId="{BDE075B0-E4F3-411B-9537-884BD346790B}" destId="{A680E03A-2890-47B7-A32B-5EB159B484C5}" srcOrd="8" destOrd="0" presId="urn:microsoft.com/office/officeart/2005/8/layout/cycle8"/>
    <dgm:cxn modelId="{23A5C279-EFB0-4254-91B8-C4D0355FAADB}" type="presParOf" srcId="{BDE075B0-E4F3-411B-9537-884BD346790B}" destId="{DEFC457D-9150-40DB-A0BA-833D30D239DA}" srcOrd="9" destOrd="0" presId="urn:microsoft.com/office/officeart/2005/8/layout/cycle8"/>
    <dgm:cxn modelId="{4585762C-6F6A-476E-B7E2-C507D7711B39}" type="presParOf" srcId="{BDE075B0-E4F3-411B-9537-884BD346790B}" destId="{77420AB2-75BF-4DA7-BD32-E122F17C99EC}" srcOrd="10" destOrd="0" presId="urn:microsoft.com/office/officeart/2005/8/layout/cycle8"/>
    <dgm:cxn modelId="{7EBB16D3-465F-4D3C-812F-2060C809F555}" type="presParOf" srcId="{BDE075B0-E4F3-411B-9537-884BD346790B}" destId="{3250A6DF-EDB3-495F-A72D-01E8A85BB709}" srcOrd="11" destOrd="0" presId="urn:microsoft.com/office/officeart/2005/8/layout/cycle8"/>
    <dgm:cxn modelId="{8AC7D2A9-6BDE-4301-912E-7A35AC791EA8}" type="presParOf" srcId="{BDE075B0-E4F3-411B-9537-884BD346790B}" destId="{F7939FF6-2D31-4D9C-A3CC-844D122E4C9C}" srcOrd="12" destOrd="0" presId="urn:microsoft.com/office/officeart/2005/8/layout/cycle8"/>
    <dgm:cxn modelId="{F31E8DB8-C8F4-44E3-96D3-6AFF41A40D6B}" type="presParOf" srcId="{BDE075B0-E4F3-411B-9537-884BD346790B}" destId="{AF29B85A-76BC-4573-B986-68EDF0BE8746}" srcOrd="13" destOrd="0" presId="urn:microsoft.com/office/officeart/2005/8/layout/cycle8"/>
    <dgm:cxn modelId="{5D3CB87A-AC92-4475-9F5C-8104EAB2C461}" type="presParOf" srcId="{BDE075B0-E4F3-411B-9537-884BD346790B}" destId="{F5A6111B-4693-4699-9F4B-97CCDBC7197E}"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BE6B64-C292-46AF-85CC-8200A3AE08C6}" type="doc">
      <dgm:prSet loTypeId="urn:microsoft.com/office/officeart/2005/8/layout/cycle8" loCatId="cycle" qsTypeId="urn:microsoft.com/office/officeart/2005/8/quickstyle/simple1" qsCatId="simple" csTypeId="urn:microsoft.com/office/officeart/2005/8/colors/accent1_2" csCatId="accent1" phldr="1"/>
      <dgm:spPr/>
    </dgm:pt>
    <dgm:pt modelId="{7FA87CC1-5A9C-4CCD-A8D3-08F172827B49}">
      <dgm:prSet phldrT="[Text]"/>
      <dgm:spPr/>
      <dgm:t>
        <a:bodyPr/>
        <a:lstStyle/>
        <a:p>
          <a:r>
            <a:rPr lang="en-GB" dirty="0"/>
            <a:t>Breaking Antibiotic Resistance</a:t>
          </a:r>
        </a:p>
      </dgm:t>
    </dgm:pt>
    <dgm:pt modelId="{237C1997-E077-4F37-94ED-519157076012}" type="parTrans" cxnId="{08CE3394-ABE9-41D6-89A5-BA4E41001E42}">
      <dgm:prSet/>
      <dgm:spPr/>
      <dgm:t>
        <a:bodyPr/>
        <a:lstStyle/>
        <a:p>
          <a:endParaRPr lang="en-GB"/>
        </a:p>
      </dgm:t>
    </dgm:pt>
    <dgm:pt modelId="{38FB1E14-427A-465B-9D04-65611CA055C5}" type="sibTrans" cxnId="{08CE3394-ABE9-41D6-89A5-BA4E41001E42}">
      <dgm:prSet/>
      <dgm:spPr/>
      <dgm:t>
        <a:bodyPr/>
        <a:lstStyle/>
        <a:p>
          <a:endParaRPr lang="en-GB"/>
        </a:p>
      </dgm:t>
    </dgm:pt>
    <dgm:pt modelId="{34EA9C35-86F2-4992-A00E-041DFCCD05E5}">
      <dgm:prSet phldrT="[Text]"/>
      <dgm:spPr/>
      <dgm:t>
        <a:bodyPr/>
        <a:lstStyle/>
        <a:p>
          <a:r>
            <a:rPr lang="en-GB" dirty="0"/>
            <a:t>Non- Antibiotic Alternatives</a:t>
          </a:r>
        </a:p>
      </dgm:t>
    </dgm:pt>
    <dgm:pt modelId="{09168FFF-401F-4D70-8DE9-EB6765BFBD60}" type="parTrans" cxnId="{D4ED3C43-6635-4CEF-B120-1ABF607EDA98}">
      <dgm:prSet/>
      <dgm:spPr/>
      <dgm:t>
        <a:bodyPr/>
        <a:lstStyle/>
        <a:p>
          <a:endParaRPr lang="en-GB"/>
        </a:p>
      </dgm:t>
    </dgm:pt>
    <dgm:pt modelId="{BE934520-C32E-4843-A513-1616E981186B}" type="sibTrans" cxnId="{D4ED3C43-6635-4CEF-B120-1ABF607EDA98}">
      <dgm:prSet/>
      <dgm:spPr/>
      <dgm:t>
        <a:bodyPr/>
        <a:lstStyle/>
        <a:p>
          <a:endParaRPr lang="en-GB"/>
        </a:p>
      </dgm:t>
    </dgm:pt>
    <dgm:pt modelId="{8A0D6486-024A-401D-B52F-1E885071E0C0}">
      <dgm:prSet phldrT="[Text]"/>
      <dgm:spPr/>
      <dgm:t>
        <a:bodyPr/>
        <a:lstStyle/>
        <a:p>
          <a:r>
            <a:rPr lang="en-GB" dirty="0"/>
            <a:t>Small Research Grants Scheme</a:t>
          </a:r>
        </a:p>
      </dgm:t>
    </dgm:pt>
    <dgm:pt modelId="{7F910ED0-1505-4A9B-932E-B56DC3F79172}" type="parTrans" cxnId="{A3790C35-C82F-4C9E-9FB8-A3041CF5F0BA}">
      <dgm:prSet/>
      <dgm:spPr/>
      <dgm:t>
        <a:bodyPr/>
        <a:lstStyle/>
        <a:p>
          <a:endParaRPr lang="en-GB"/>
        </a:p>
      </dgm:t>
    </dgm:pt>
    <dgm:pt modelId="{8F761423-CABD-46A5-B46F-BDAD81384293}" type="sibTrans" cxnId="{A3790C35-C82F-4C9E-9FB8-A3041CF5F0BA}">
      <dgm:prSet/>
      <dgm:spPr/>
      <dgm:t>
        <a:bodyPr/>
        <a:lstStyle/>
        <a:p>
          <a:endParaRPr lang="en-GB"/>
        </a:p>
      </dgm:t>
    </dgm:pt>
    <dgm:pt modelId="{BDE075B0-E4F3-411B-9537-884BD346790B}" type="pres">
      <dgm:prSet presAssocID="{3FBE6B64-C292-46AF-85CC-8200A3AE08C6}" presName="compositeShape" presStyleCnt="0">
        <dgm:presLayoutVars>
          <dgm:chMax val="7"/>
          <dgm:dir/>
          <dgm:resizeHandles val="exact"/>
        </dgm:presLayoutVars>
      </dgm:prSet>
      <dgm:spPr/>
    </dgm:pt>
    <dgm:pt modelId="{D5AC1E94-F2E7-4417-BDA8-C71385BDCD9F}" type="pres">
      <dgm:prSet presAssocID="{3FBE6B64-C292-46AF-85CC-8200A3AE08C6}" presName="wedge1" presStyleLbl="node1" presStyleIdx="0" presStyleCnt="3" custLinFactNeighborX="-1398" custLinFactNeighborY="-572"/>
      <dgm:spPr/>
    </dgm:pt>
    <dgm:pt modelId="{E95CB494-7052-40F5-B957-C326FF3FEDC2}" type="pres">
      <dgm:prSet presAssocID="{3FBE6B64-C292-46AF-85CC-8200A3AE08C6}" presName="dummy1a" presStyleCnt="0"/>
      <dgm:spPr/>
    </dgm:pt>
    <dgm:pt modelId="{F79A0D2D-D5BC-4282-BD03-C2F085B9075E}" type="pres">
      <dgm:prSet presAssocID="{3FBE6B64-C292-46AF-85CC-8200A3AE08C6}" presName="dummy1b" presStyleCnt="0"/>
      <dgm:spPr/>
    </dgm:pt>
    <dgm:pt modelId="{B4636F2B-534C-45F1-891F-1E40B0CFF78C}" type="pres">
      <dgm:prSet presAssocID="{3FBE6B64-C292-46AF-85CC-8200A3AE08C6}" presName="wedge1Tx" presStyleLbl="node1" presStyleIdx="0" presStyleCnt="3">
        <dgm:presLayoutVars>
          <dgm:chMax val="0"/>
          <dgm:chPref val="0"/>
          <dgm:bulletEnabled val="1"/>
        </dgm:presLayoutVars>
      </dgm:prSet>
      <dgm:spPr/>
    </dgm:pt>
    <dgm:pt modelId="{693FF7B5-A857-44BC-A1A4-E0D9400F8246}" type="pres">
      <dgm:prSet presAssocID="{3FBE6B64-C292-46AF-85CC-8200A3AE08C6}" presName="wedge2" presStyleLbl="node1" presStyleIdx="1" presStyleCnt="3" custLinFactNeighborX="87470" custLinFactNeighborY="8510"/>
      <dgm:spPr/>
    </dgm:pt>
    <dgm:pt modelId="{9B001DDA-8655-4C5C-9E59-75EF7207A612}" type="pres">
      <dgm:prSet presAssocID="{3FBE6B64-C292-46AF-85CC-8200A3AE08C6}" presName="dummy2a" presStyleCnt="0"/>
      <dgm:spPr/>
    </dgm:pt>
    <dgm:pt modelId="{4F276340-4811-4922-BC28-00F56546516B}" type="pres">
      <dgm:prSet presAssocID="{3FBE6B64-C292-46AF-85CC-8200A3AE08C6}" presName="dummy2b" presStyleCnt="0"/>
      <dgm:spPr/>
    </dgm:pt>
    <dgm:pt modelId="{919FFDE8-4048-40E8-8846-6A8CCDD14437}" type="pres">
      <dgm:prSet presAssocID="{3FBE6B64-C292-46AF-85CC-8200A3AE08C6}" presName="wedge2Tx" presStyleLbl="node1" presStyleIdx="1" presStyleCnt="3">
        <dgm:presLayoutVars>
          <dgm:chMax val="0"/>
          <dgm:chPref val="0"/>
          <dgm:bulletEnabled val="1"/>
        </dgm:presLayoutVars>
      </dgm:prSet>
      <dgm:spPr/>
    </dgm:pt>
    <dgm:pt modelId="{A680E03A-2890-47B7-A32B-5EB159B484C5}" type="pres">
      <dgm:prSet presAssocID="{3FBE6B64-C292-46AF-85CC-8200A3AE08C6}" presName="wedge3" presStyleLbl="node1" presStyleIdx="2" presStyleCnt="3" custLinFactNeighborX="-1134" custLinFactNeighborY="-324"/>
      <dgm:spPr/>
    </dgm:pt>
    <dgm:pt modelId="{DEFC457D-9150-40DB-A0BA-833D30D239DA}" type="pres">
      <dgm:prSet presAssocID="{3FBE6B64-C292-46AF-85CC-8200A3AE08C6}" presName="dummy3a" presStyleCnt="0"/>
      <dgm:spPr/>
    </dgm:pt>
    <dgm:pt modelId="{77420AB2-75BF-4DA7-BD32-E122F17C99EC}" type="pres">
      <dgm:prSet presAssocID="{3FBE6B64-C292-46AF-85CC-8200A3AE08C6}" presName="dummy3b" presStyleCnt="0"/>
      <dgm:spPr/>
    </dgm:pt>
    <dgm:pt modelId="{3250A6DF-EDB3-495F-A72D-01E8A85BB709}" type="pres">
      <dgm:prSet presAssocID="{3FBE6B64-C292-46AF-85CC-8200A3AE08C6}" presName="wedge3Tx" presStyleLbl="node1" presStyleIdx="2" presStyleCnt="3">
        <dgm:presLayoutVars>
          <dgm:chMax val="0"/>
          <dgm:chPref val="0"/>
          <dgm:bulletEnabled val="1"/>
        </dgm:presLayoutVars>
      </dgm:prSet>
      <dgm:spPr/>
    </dgm:pt>
    <dgm:pt modelId="{F7939FF6-2D31-4D9C-A3CC-844D122E4C9C}" type="pres">
      <dgm:prSet presAssocID="{38FB1E14-427A-465B-9D04-65611CA055C5}" presName="arrowWedge1" presStyleLbl="fgSibTrans2D1" presStyleIdx="0" presStyleCnt="3"/>
      <dgm:spPr/>
    </dgm:pt>
    <dgm:pt modelId="{AF29B85A-76BC-4573-B986-68EDF0BE8746}" type="pres">
      <dgm:prSet presAssocID="{BE934520-C32E-4843-A513-1616E981186B}" presName="arrowWedge2" presStyleLbl="fgSibTrans2D1" presStyleIdx="1" presStyleCnt="3"/>
      <dgm:spPr/>
    </dgm:pt>
    <dgm:pt modelId="{F5A6111B-4693-4699-9F4B-97CCDBC7197E}" type="pres">
      <dgm:prSet presAssocID="{8F761423-CABD-46A5-B46F-BDAD81384293}" presName="arrowWedge3" presStyleLbl="fgSibTrans2D1" presStyleIdx="2" presStyleCnt="3"/>
      <dgm:spPr/>
    </dgm:pt>
  </dgm:ptLst>
  <dgm:cxnLst>
    <dgm:cxn modelId="{A3790C35-C82F-4C9E-9FB8-A3041CF5F0BA}" srcId="{3FBE6B64-C292-46AF-85CC-8200A3AE08C6}" destId="{8A0D6486-024A-401D-B52F-1E885071E0C0}" srcOrd="2" destOrd="0" parTransId="{7F910ED0-1505-4A9B-932E-B56DC3F79172}" sibTransId="{8F761423-CABD-46A5-B46F-BDAD81384293}"/>
    <dgm:cxn modelId="{FA63DA5F-990C-4CC2-A5F2-592BD1A76DCB}" type="presOf" srcId="{7FA87CC1-5A9C-4CCD-A8D3-08F172827B49}" destId="{B4636F2B-534C-45F1-891F-1E40B0CFF78C}" srcOrd="1" destOrd="0" presId="urn:microsoft.com/office/officeart/2005/8/layout/cycle8"/>
    <dgm:cxn modelId="{D4ED3C43-6635-4CEF-B120-1ABF607EDA98}" srcId="{3FBE6B64-C292-46AF-85CC-8200A3AE08C6}" destId="{34EA9C35-86F2-4992-A00E-041DFCCD05E5}" srcOrd="1" destOrd="0" parTransId="{09168FFF-401F-4D70-8DE9-EB6765BFBD60}" sibTransId="{BE934520-C32E-4843-A513-1616E981186B}"/>
    <dgm:cxn modelId="{7ED40D67-CC53-4CD2-881A-5460CC613711}" type="presOf" srcId="{3FBE6B64-C292-46AF-85CC-8200A3AE08C6}" destId="{BDE075B0-E4F3-411B-9537-884BD346790B}" srcOrd="0" destOrd="0" presId="urn:microsoft.com/office/officeart/2005/8/layout/cycle8"/>
    <dgm:cxn modelId="{687D9A6A-2A80-4B1D-AB9F-B27ED2578828}" type="presOf" srcId="{34EA9C35-86F2-4992-A00E-041DFCCD05E5}" destId="{919FFDE8-4048-40E8-8846-6A8CCDD14437}" srcOrd="1" destOrd="0" presId="urn:microsoft.com/office/officeart/2005/8/layout/cycle8"/>
    <dgm:cxn modelId="{08CE3394-ABE9-41D6-89A5-BA4E41001E42}" srcId="{3FBE6B64-C292-46AF-85CC-8200A3AE08C6}" destId="{7FA87CC1-5A9C-4CCD-A8D3-08F172827B49}" srcOrd="0" destOrd="0" parTransId="{237C1997-E077-4F37-94ED-519157076012}" sibTransId="{38FB1E14-427A-465B-9D04-65611CA055C5}"/>
    <dgm:cxn modelId="{E06D75A9-0D62-4EA6-ABF8-DB89F2E0163C}" type="presOf" srcId="{34EA9C35-86F2-4992-A00E-041DFCCD05E5}" destId="{693FF7B5-A857-44BC-A1A4-E0D9400F8246}" srcOrd="0" destOrd="0" presId="urn:microsoft.com/office/officeart/2005/8/layout/cycle8"/>
    <dgm:cxn modelId="{7CDC05C2-04B3-4EA2-8C26-A6D4A10C48F0}" type="presOf" srcId="{8A0D6486-024A-401D-B52F-1E885071E0C0}" destId="{3250A6DF-EDB3-495F-A72D-01E8A85BB709}" srcOrd="1" destOrd="0" presId="urn:microsoft.com/office/officeart/2005/8/layout/cycle8"/>
    <dgm:cxn modelId="{B5F063E1-A20F-4458-9A7D-4916EE16C4B8}" type="presOf" srcId="{7FA87CC1-5A9C-4CCD-A8D3-08F172827B49}" destId="{D5AC1E94-F2E7-4417-BDA8-C71385BDCD9F}" srcOrd="0" destOrd="0" presId="urn:microsoft.com/office/officeart/2005/8/layout/cycle8"/>
    <dgm:cxn modelId="{7AFB16EB-9D4A-412D-BB0E-B666AC76828D}" type="presOf" srcId="{8A0D6486-024A-401D-B52F-1E885071E0C0}" destId="{A680E03A-2890-47B7-A32B-5EB159B484C5}" srcOrd="0" destOrd="0" presId="urn:microsoft.com/office/officeart/2005/8/layout/cycle8"/>
    <dgm:cxn modelId="{FFDB84AB-AF5C-4CE3-B7F9-966F69C38B29}" type="presParOf" srcId="{BDE075B0-E4F3-411B-9537-884BD346790B}" destId="{D5AC1E94-F2E7-4417-BDA8-C71385BDCD9F}" srcOrd="0" destOrd="0" presId="urn:microsoft.com/office/officeart/2005/8/layout/cycle8"/>
    <dgm:cxn modelId="{452B711C-76AF-4F4B-AEEA-A9A261B5DEE8}" type="presParOf" srcId="{BDE075B0-E4F3-411B-9537-884BD346790B}" destId="{E95CB494-7052-40F5-B957-C326FF3FEDC2}" srcOrd="1" destOrd="0" presId="urn:microsoft.com/office/officeart/2005/8/layout/cycle8"/>
    <dgm:cxn modelId="{5EFC387B-D903-4D31-8A1B-04145E20700B}" type="presParOf" srcId="{BDE075B0-E4F3-411B-9537-884BD346790B}" destId="{F79A0D2D-D5BC-4282-BD03-C2F085B9075E}" srcOrd="2" destOrd="0" presId="urn:microsoft.com/office/officeart/2005/8/layout/cycle8"/>
    <dgm:cxn modelId="{0B12A03C-E399-437B-B146-616C4294BEC5}" type="presParOf" srcId="{BDE075B0-E4F3-411B-9537-884BD346790B}" destId="{B4636F2B-534C-45F1-891F-1E40B0CFF78C}" srcOrd="3" destOrd="0" presId="urn:microsoft.com/office/officeart/2005/8/layout/cycle8"/>
    <dgm:cxn modelId="{251AD272-5934-487C-AF01-550C1D7804A2}" type="presParOf" srcId="{BDE075B0-E4F3-411B-9537-884BD346790B}" destId="{693FF7B5-A857-44BC-A1A4-E0D9400F8246}" srcOrd="4" destOrd="0" presId="urn:microsoft.com/office/officeart/2005/8/layout/cycle8"/>
    <dgm:cxn modelId="{83056CDB-9BFB-48F4-B737-74A079CC0EF1}" type="presParOf" srcId="{BDE075B0-E4F3-411B-9537-884BD346790B}" destId="{9B001DDA-8655-4C5C-9E59-75EF7207A612}" srcOrd="5" destOrd="0" presId="urn:microsoft.com/office/officeart/2005/8/layout/cycle8"/>
    <dgm:cxn modelId="{3830A45A-221B-410E-904C-2DD92797DB00}" type="presParOf" srcId="{BDE075B0-E4F3-411B-9537-884BD346790B}" destId="{4F276340-4811-4922-BC28-00F56546516B}" srcOrd="6" destOrd="0" presId="urn:microsoft.com/office/officeart/2005/8/layout/cycle8"/>
    <dgm:cxn modelId="{001D6DB6-0F07-4681-B077-1EBEEAD65564}" type="presParOf" srcId="{BDE075B0-E4F3-411B-9537-884BD346790B}" destId="{919FFDE8-4048-40E8-8846-6A8CCDD14437}" srcOrd="7" destOrd="0" presId="urn:microsoft.com/office/officeart/2005/8/layout/cycle8"/>
    <dgm:cxn modelId="{CDE352BD-C1FB-452C-9EAC-27F56F930D6E}" type="presParOf" srcId="{BDE075B0-E4F3-411B-9537-884BD346790B}" destId="{A680E03A-2890-47B7-A32B-5EB159B484C5}" srcOrd="8" destOrd="0" presId="urn:microsoft.com/office/officeart/2005/8/layout/cycle8"/>
    <dgm:cxn modelId="{23A5C279-EFB0-4254-91B8-C4D0355FAADB}" type="presParOf" srcId="{BDE075B0-E4F3-411B-9537-884BD346790B}" destId="{DEFC457D-9150-40DB-A0BA-833D30D239DA}" srcOrd="9" destOrd="0" presId="urn:microsoft.com/office/officeart/2005/8/layout/cycle8"/>
    <dgm:cxn modelId="{4585762C-6F6A-476E-B7E2-C507D7711B39}" type="presParOf" srcId="{BDE075B0-E4F3-411B-9537-884BD346790B}" destId="{77420AB2-75BF-4DA7-BD32-E122F17C99EC}" srcOrd="10" destOrd="0" presId="urn:microsoft.com/office/officeart/2005/8/layout/cycle8"/>
    <dgm:cxn modelId="{7EBB16D3-465F-4D3C-812F-2060C809F555}" type="presParOf" srcId="{BDE075B0-E4F3-411B-9537-884BD346790B}" destId="{3250A6DF-EDB3-495F-A72D-01E8A85BB709}" srcOrd="11" destOrd="0" presId="urn:microsoft.com/office/officeart/2005/8/layout/cycle8"/>
    <dgm:cxn modelId="{8AC7D2A9-6BDE-4301-912E-7A35AC791EA8}" type="presParOf" srcId="{BDE075B0-E4F3-411B-9537-884BD346790B}" destId="{F7939FF6-2D31-4D9C-A3CC-844D122E4C9C}" srcOrd="12" destOrd="0" presId="urn:microsoft.com/office/officeart/2005/8/layout/cycle8"/>
    <dgm:cxn modelId="{F31E8DB8-C8F4-44E3-96D3-6AFF41A40D6B}" type="presParOf" srcId="{BDE075B0-E4F3-411B-9537-884BD346790B}" destId="{AF29B85A-76BC-4573-B986-68EDF0BE8746}" srcOrd="13" destOrd="0" presId="urn:microsoft.com/office/officeart/2005/8/layout/cycle8"/>
    <dgm:cxn modelId="{5D3CB87A-AC92-4475-9F5C-8104EAB2C461}" type="presParOf" srcId="{BDE075B0-E4F3-411B-9537-884BD346790B}" destId="{F5A6111B-4693-4699-9F4B-97CCDBC7197E}"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BE6B64-C292-46AF-85CC-8200A3AE08C6}" type="doc">
      <dgm:prSet loTypeId="urn:microsoft.com/office/officeart/2005/8/layout/cycle8" loCatId="cycle" qsTypeId="urn:microsoft.com/office/officeart/2005/8/quickstyle/simple1" qsCatId="simple" csTypeId="urn:microsoft.com/office/officeart/2005/8/colors/accent1_2" csCatId="accent1" phldr="1"/>
      <dgm:spPr/>
    </dgm:pt>
    <dgm:pt modelId="{7FA87CC1-5A9C-4CCD-A8D3-08F172827B49}">
      <dgm:prSet phldrT="[Text]"/>
      <dgm:spPr/>
      <dgm:t>
        <a:bodyPr/>
        <a:lstStyle/>
        <a:p>
          <a:r>
            <a:rPr lang="en-GB" dirty="0"/>
            <a:t>Breaking Antibiotic Resistance</a:t>
          </a:r>
        </a:p>
      </dgm:t>
    </dgm:pt>
    <dgm:pt modelId="{237C1997-E077-4F37-94ED-519157076012}" type="parTrans" cxnId="{08CE3394-ABE9-41D6-89A5-BA4E41001E42}">
      <dgm:prSet/>
      <dgm:spPr/>
      <dgm:t>
        <a:bodyPr/>
        <a:lstStyle/>
        <a:p>
          <a:endParaRPr lang="en-GB"/>
        </a:p>
      </dgm:t>
    </dgm:pt>
    <dgm:pt modelId="{38FB1E14-427A-465B-9D04-65611CA055C5}" type="sibTrans" cxnId="{08CE3394-ABE9-41D6-89A5-BA4E41001E42}">
      <dgm:prSet/>
      <dgm:spPr/>
      <dgm:t>
        <a:bodyPr/>
        <a:lstStyle/>
        <a:p>
          <a:endParaRPr lang="en-GB"/>
        </a:p>
      </dgm:t>
    </dgm:pt>
    <dgm:pt modelId="{34EA9C35-86F2-4992-A00E-041DFCCD05E5}">
      <dgm:prSet phldrT="[Text]"/>
      <dgm:spPr/>
      <dgm:t>
        <a:bodyPr/>
        <a:lstStyle/>
        <a:p>
          <a:r>
            <a:rPr lang="en-GB" dirty="0"/>
            <a:t>Non- Antibiotic Alternatives</a:t>
          </a:r>
        </a:p>
      </dgm:t>
    </dgm:pt>
    <dgm:pt modelId="{09168FFF-401F-4D70-8DE9-EB6765BFBD60}" type="parTrans" cxnId="{D4ED3C43-6635-4CEF-B120-1ABF607EDA98}">
      <dgm:prSet/>
      <dgm:spPr/>
      <dgm:t>
        <a:bodyPr/>
        <a:lstStyle/>
        <a:p>
          <a:endParaRPr lang="en-GB"/>
        </a:p>
      </dgm:t>
    </dgm:pt>
    <dgm:pt modelId="{BE934520-C32E-4843-A513-1616E981186B}" type="sibTrans" cxnId="{D4ED3C43-6635-4CEF-B120-1ABF607EDA98}">
      <dgm:prSet/>
      <dgm:spPr/>
      <dgm:t>
        <a:bodyPr/>
        <a:lstStyle/>
        <a:p>
          <a:endParaRPr lang="en-GB"/>
        </a:p>
      </dgm:t>
    </dgm:pt>
    <dgm:pt modelId="{8A0D6486-024A-401D-B52F-1E885071E0C0}">
      <dgm:prSet phldrT="[Text]"/>
      <dgm:spPr/>
      <dgm:t>
        <a:bodyPr/>
        <a:lstStyle/>
        <a:p>
          <a:r>
            <a:rPr lang="en-GB" dirty="0"/>
            <a:t>Small Research Grants Scheme</a:t>
          </a:r>
        </a:p>
      </dgm:t>
    </dgm:pt>
    <dgm:pt modelId="{7F910ED0-1505-4A9B-932E-B56DC3F79172}" type="parTrans" cxnId="{A3790C35-C82F-4C9E-9FB8-A3041CF5F0BA}">
      <dgm:prSet/>
      <dgm:spPr/>
      <dgm:t>
        <a:bodyPr/>
        <a:lstStyle/>
        <a:p>
          <a:endParaRPr lang="en-GB"/>
        </a:p>
      </dgm:t>
    </dgm:pt>
    <dgm:pt modelId="{8F761423-CABD-46A5-B46F-BDAD81384293}" type="sibTrans" cxnId="{A3790C35-C82F-4C9E-9FB8-A3041CF5F0BA}">
      <dgm:prSet/>
      <dgm:spPr/>
      <dgm:t>
        <a:bodyPr/>
        <a:lstStyle/>
        <a:p>
          <a:endParaRPr lang="en-GB"/>
        </a:p>
      </dgm:t>
    </dgm:pt>
    <dgm:pt modelId="{BDE075B0-E4F3-411B-9537-884BD346790B}" type="pres">
      <dgm:prSet presAssocID="{3FBE6B64-C292-46AF-85CC-8200A3AE08C6}" presName="compositeShape" presStyleCnt="0">
        <dgm:presLayoutVars>
          <dgm:chMax val="7"/>
          <dgm:dir/>
          <dgm:resizeHandles val="exact"/>
        </dgm:presLayoutVars>
      </dgm:prSet>
      <dgm:spPr/>
    </dgm:pt>
    <dgm:pt modelId="{D5AC1E94-F2E7-4417-BDA8-C71385BDCD9F}" type="pres">
      <dgm:prSet presAssocID="{3FBE6B64-C292-46AF-85CC-8200A3AE08C6}" presName="wedge1" presStyleLbl="node1" presStyleIdx="0" presStyleCnt="3" custLinFactNeighborX="-1398" custLinFactNeighborY="-572"/>
      <dgm:spPr/>
    </dgm:pt>
    <dgm:pt modelId="{E95CB494-7052-40F5-B957-C326FF3FEDC2}" type="pres">
      <dgm:prSet presAssocID="{3FBE6B64-C292-46AF-85CC-8200A3AE08C6}" presName="dummy1a" presStyleCnt="0"/>
      <dgm:spPr/>
    </dgm:pt>
    <dgm:pt modelId="{F79A0D2D-D5BC-4282-BD03-C2F085B9075E}" type="pres">
      <dgm:prSet presAssocID="{3FBE6B64-C292-46AF-85CC-8200A3AE08C6}" presName="dummy1b" presStyleCnt="0"/>
      <dgm:spPr/>
    </dgm:pt>
    <dgm:pt modelId="{B4636F2B-534C-45F1-891F-1E40B0CFF78C}" type="pres">
      <dgm:prSet presAssocID="{3FBE6B64-C292-46AF-85CC-8200A3AE08C6}" presName="wedge1Tx" presStyleLbl="node1" presStyleIdx="0" presStyleCnt="3">
        <dgm:presLayoutVars>
          <dgm:chMax val="0"/>
          <dgm:chPref val="0"/>
          <dgm:bulletEnabled val="1"/>
        </dgm:presLayoutVars>
      </dgm:prSet>
      <dgm:spPr/>
    </dgm:pt>
    <dgm:pt modelId="{693FF7B5-A857-44BC-A1A4-E0D9400F8246}" type="pres">
      <dgm:prSet presAssocID="{3FBE6B64-C292-46AF-85CC-8200A3AE08C6}" presName="wedge2" presStyleLbl="node1" presStyleIdx="1" presStyleCnt="3" custLinFactNeighborX="-35" custLinFactNeighborY="-1144"/>
      <dgm:spPr/>
    </dgm:pt>
    <dgm:pt modelId="{9B001DDA-8655-4C5C-9E59-75EF7207A612}" type="pres">
      <dgm:prSet presAssocID="{3FBE6B64-C292-46AF-85CC-8200A3AE08C6}" presName="dummy2a" presStyleCnt="0"/>
      <dgm:spPr/>
    </dgm:pt>
    <dgm:pt modelId="{4F276340-4811-4922-BC28-00F56546516B}" type="pres">
      <dgm:prSet presAssocID="{3FBE6B64-C292-46AF-85CC-8200A3AE08C6}" presName="dummy2b" presStyleCnt="0"/>
      <dgm:spPr/>
    </dgm:pt>
    <dgm:pt modelId="{919FFDE8-4048-40E8-8846-6A8CCDD14437}" type="pres">
      <dgm:prSet presAssocID="{3FBE6B64-C292-46AF-85CC-8200A3AE08C6}" presName="wedge2Tx" presStyleLbl="node1" presStyleIdx="1" presStyleCnt="3">
        <dgm:presLayoutVars>
          <dgm:chMax val="0"/>
          <dgm:chPref val="0"/>
          <dgm:bulletEnabled val="1"/>
        </dgm:presLayoutVars>
      </dgm:prSet>
      <dgm:spPr/>
    </dgm:pt>
    <dgm:pt modelId="{A680E03A-2890-47B7-A32B-5EB159B484C5}" type="pres">
      <dgm:prSet presAssocID="{3FBE6B64-C292-46AF-85CC-8200A3AE08C6}" presName="wedge3" presStyleLbl="node1" presStyleIdx="2" presStyleCnt="3" custLinFactNeighborX="-70894" custLinFactNeighborY="-9439"/>
      <dgm:spPr/>
    </dgm:pt>
    <dgm:pt modelId="{DEFC457D-9150-40DB-A0BA-833D30D239DA}" type="pres">
      <dgm:prSet presAssocID="{3FBE6B64-C292-46AF-85CC-8200A3AE08C6}" presName="dummy3a" presStyleCnt="0"/>
      <dgm:spPr/>
    </dgm:pt>
    <dgm:pt modelId="{77420AB2-75BF-4DA7-BD32-E122F17C99EC}" type="pres">
      <dgm:prSet presAssocID="{3FBE6B64-C292-46AF-85CC-8200A3AE08C6}" presName="dummy3b" presStyleCnt="0"/>
      <dgm:spPr/>
    </dgm:pt>
    <dgm:pt modelId="{3250A6DF-EDB3-495F-A72D-01E8A85BB709}" type="pres">
      <dgm:prSet presAssocID="{3FBE6B64-C292-46AF-85CC-8200A3AE08C6}" presName="wedge3Tx" presStyleLbl="node1" presStyleIdx="2" presStyleCnt="3">
        <dgm:presLayoutVars>
          <dgm:chMax val="0"/>
          <dgm:chPref val="0"/>
          <dgm:bulletEnabled val="1"/>
        </dgm:presLayoutVars>
      </dgm:prSet>
      <dgm:spPr/>
    </dgm:pt>
    <dgm:pt modelId="{F7939FF6-2D31-4D9C-A3CC-844D122E4C9C}" type="pres">
      <dgm:prSet presAssocID="{38FB1E14-427A-465B-9D04-65611CA055C5}" presName="arrowWedge1" presStyleLbl="fgSibTrans2D1" presStyleIdx="0" presStyleCnt="3"/>
      <dgm:spPr/>
    </dgm:pt>
    <dgm:pt modelId="{AF29B85A-76BC-4573-B986-68EDF0BE8746}" type="pres">
      <dgm:prSet presAssocID="{BE934520-C32E-4843-A513-1616E981186B}" presName="arrowWedge2" presStyleLbl="fgSibTrans2D1" presStyleIdx="1" presStyleCnt="3"/>
      <dgm:spPr/>
    </dgm:pt>
    <dgm:pt modelId="{F5A6111B-4693-4699-9F4B-97CCDBC7197E}" type="pres">
      <dgm:prSet presAssocID="{8F761423-CABD-46A5-B46F-BDAD81384293}" presName="arrowWedge3" presStyleLbl="fgSibTrans2D1" presStyleIdx="2" presStyleCnt="3"/>
      <dgm:spPr/>
    </dgm:pt>
  </dgm:ptLst>
  <dgm:cxnLst>
    <dgm:cxn modelId="{A3790C35-C82F-4C9E-9FB8-A3041CF5F0BA}" srcId="{3FBE6B64-C292-46AF-85CC-8200A3AE08C6}" destId="{8A0D6486-024A-401D-B52F-1E885071E0C0}" srcOrd="2" destOrd="0" parTransId="{7F910ED0-1505-4A9B-932E-B56DC3F79172}" sibTransId="{8F761423-CABD-46A5-B46F-BDAD81384293}"/>
    <dgm:cxn modelId="{FA63DA5F-990C-4CC2-A5F2-592BD1A76DCB}" type="presOf" srcId="{7FA87CC1-5A9C-4CCD-A8D3-08F172827B49}" destId="{B4636F2B-534C-45F1-891F-1E40B0CFF78C}" srcOrd="1" destOrd="0" presId="urn:microsoft.com/office/officeart/2005/8/layout/cycle8"/>
    <dgm:cxn modelId="{D4ED3C43-6635-4CEF-B120-1ABF607EDA98}" srcId="{3FBE6B64-C292-46AF-85CC-8200A3AE08C6}" destId="{34EA9C35-86F2-4992-A00E-041DFCCD05E5}" srcOrd="1" destOrd="0" parTransId="{09168FFF-401F-4D70-8DE9-EB6765BFBD60}" sibTransId="{BE934520-C32E-4843-A513-1616E981186B}"/>
    <dgm:cxn modelId="{7ED40D67-CC53-4CD2-881A-5460CC613711}" type="presOf" srcId="{3FBE6B64-C292-46AF-85CC-8200A3AE08C6}" destId="{BDE075B0-E4F3-411B-9537-884BD346790B}" srcOrd="0" destOrd="0" presId="urn:microsoft.com/office/officeart/2005/8/layout/cycle8"/>
    <dgm:cxn modelId="{687D9A6A-2A80-4B1D-AB9F-B27ED2578828}" type="presOf" srcId="{34EA9C35-86F2-4992-A00E-041DFCCD05E5}" destId="{919FFDE8-4048-40E8-8846-6A8CCDD14437}" srcOrd="1" destOrd="0" presId="urn:microsoft.com/office/officeart/2005/8/layout/cycle8"/>
    <dgm:cxn modelId="{08CE3394-ABE9-41D6-89A5-BA4E41001E42}" srcId="{3FBE6B64-C292-46AF-85CC-8200A3AE08C6}" destId="{7FA87CC1-5A9C-4CCD-A8D3-08F172827B49}" srcOrd="0" destOrd="0" parTransId="{237C1997-E077-4F37-94ED-519157076012}" sibTransId="{38FB1E14-427A-465B-9D04-65611CA055C5}"/>
    <dgm:cxn modelId="{E06D75A9-0D62-4EA6-ABF8-DB89F2E0163C}" type="presOf" srcId="{34EA9C35-86F2-4992-A00E-041DFCCD05E5}" destId="{693FF7B5-A857-44BC-A1A4-E0D9400F8246}" srcOrd="0" destOrd="0" presId="urn:microsoft.com/office/officeart/2005/8/layout/cycle8"/>
    <dgm:cxn modelId="{7CDC05C2-04B3-4EA2-8C26-A6D4A10C48F0}" type="presOf" srcId="{8A0D6486-024A-401D-B52F-1E885071E0C0}" destId="{3250A6DF-EDB3-495F-A72D-01E8A85BB709}" srcOrd="1" destOrd="0" presId="urn:microsoft.com/office/officeart/2005/8/layout/cycle8"/>
    <dgm:cxn modelId="{B5F063E1-A20F-4458-9A7D-4916EE16C4B8}" type="presOf" srcId="{7FA87CC1-5A9C-4CCD-A8D3-08F172827B49}" destId="{D5AC1E94-F2E7-4417-BDA8-C71385BDCD9F}" srcOrd="0" destOrd="0" presId="urn:microsoft.com/office/officeart/2005/8/layout/cycle8"/>
    <dgm:cxn modelId="{7AFB16EB-9D4A-412D-BB0E-B666AC76828D}" type="presOf" srcId="{8A0D6486-024A-401D-B52F-1E885071E0C0}" destId="{A680E03A-2890-47B7-A32B-5EB159B484C5}" srcOrd="0" destOrd="0" presId="urn:microsoft.com/office/officeart/2005/8/layout/cycle8"/>
    <dgm:cxn modelId="{FFDB84AB-AF5C-4CE3-B7F9-966F69C38B29}" type="presParOf" srcId="{BDE075B0-E4F3-411B-9537-884BD346790B}" destId="{D5AC1E94-F2E7-4417-BDA8-C71385BDCD9F}" srcOrd="0" destOrd="0" presId="urn:microsoft.com/office/officeart/2005/8/layout/cycle8"/>
    <dgm:cxn modelId="{452B711C-76AF-4F4B-AEEA-A9A261B5DEE8}" type="presParOf" srcId="{BDE075B0-E4F3-411B-9537-884BD346790B}" destId="{E95CB494-7052-40F5-B957-C326FF3FEDC2}" srcOrd="1" destOrd="0" presId="urn:microsoft.com/office/officeart/2005/8/layout/cycle8"/>
    <dgm:cxn modelId="{5EFC387B-D903-4D31-8A1B-04145E20700B}" type="presParOf" srcId="{BDE075B0-E4F3-411B-9537-884BD346790B}" destId="{F79A0D2D-D5BC-4282-BD03-C2F085B9075E}" srcOrd="2" destOrd="0" presId="urn:microsoft.com/office/officeart/2005/8/layout/cycle8"/>
    <dgm:cxn modelId="{0B12A03C-E399-437B-B146-616C4294BEC5}" type="presParOf" srcId="{BDE075B0-E4F3-411B-9537-884BD346790B}" destId="{B4636F2B-534C-45F1-891F-1E40B0CFF78C}" srcOrd="3" destOrd="0" presId="urn:microsoft.com/office/officeart/2005/8/layout/cycle8"/>
    <dgm:cxn modelId="{251AD272-5934-487C-AF01-550C1D7804A2}" type="presParOf" srcId="{BDE075B0-E4F3-411B-9537-884BD346790B}" destId="{693FF7B5-A857-44BC-A1A4-E0D9400F8246}" srcOrd="4" destOrd="0" presId="urn:microsoft.com/office/officeart/2005/8/layout/cycle8"/>
    <dgm:cxn modelId="{83056CDB-9BFB-48F4-B737-74A079CC0EF1}" type="presParOf" srcId="{BDE075B0-E4F3-411B-9537-884BD346790B}" destId="{9B001DDA-8655-4C5C-9E59-75EF7207A612}" srcOrd="5" destOrd="0" presId="urn:microsoft.com/office/officeart/2005/8/layout/cycle8"/>
    <dgm:cxn modelId="{3830A45A-221B-410E-904C-2DD92797DB00}" type="presParOf" srcId="{BDE075B0-E4F3-411B-9537-884BD346790B}" destId="{4F276340-4811-4922-BC28-00F56546516B}" srcOrd="6" destOrd="0" presId="urn:microsoft.com/office/officeart/2005/8/layout/cycle8"/>
    <dgm:cxn modelId="{001D6DB6-0F07-4681-B077-1EBEEAD65564}" type="presParOf" srcId="{BDE075B0-E4F3-411B-9537-884BD346790B}" destId="{919FFDE8-4048-40E8-8846-6A8CCDD14437}" srcOrd="7" destOrd="0" presId="urn:microsoft.com/office/officeart/2005/8/layout/cycle8"/>
    <dgm:cxn modelId="{CDE352BD-C1FB-452C-9EAC-27F56F930D6E}" type="presParOf" srcId="{BDE075B0-E4F3-411B-9537-884BD346790B}" destId="{A680E03A-2890-47B7-A32B-5EB159B484C5}" srcOrd="8" destOrd="0" presId="urn:microsoft.com/office/officeart/2005/8/layout/cycle8"/>
    <dgm:cxn modelId="{23A5C279-EFB0-4254-91B8-C4D0355FAADB}" type="presParOf" srcId="{BDE075B0-E4F3-411B-9537-884BD346790B}" destId="{DEFC457D-9150-40DB-A0BA-833D30D239DA}" srcOrd="9" destOrd="0" presId="urn:microsoft.com/office/officeart/2005/8/layout/cycle8"/>
    <dgm:cxn modelId="{4585762C-6F6A-476E-B7E2-C507D7711B39}" type="presParOf" srcId="{BDE075B0-E4F3-411B-9537-884BD346790B}" destId="{77420AB2-75BF-4DA7-BD32-E122F17C99EC}" srcOrd="10" destOrd="0" presId="urn:microsoft.com/office/officeart/2005/8/layout/cycle8"/>
    <dgm:cxn modelId="{7EBB16D3-465F-4D3C-812F-2060C809F555}" type="presParOf" srcId="{BDE075B0-E4F3-411B-9537-884BD346790B}" destId="{3250A6DF-EDB3-495F-A72D-01E8A85BB709}" srcOrd="11" destOrd="0" presId="urn:microsoft.com/office/officeart/2005/8/layout/cycle8"/>
    <dgm:cxn modelId="{8AC7D2A9-6BDE-4301-912E-7A35AC791EA8}" type="presParOf" srcId="{BDE075B0-E4F3-411B-9537-884BD346790B}" destId="{F7939FF6-2D31-4D9C-A3CC-844D122E4C9C}" srcOrd="12" destOrd="0" presId="urn:microsoft.com/office/officeart/2005/8/layout/cycle8"/>
    <dgm:cxn modelId="{F31E8DB8-C8F4-44E3-96D3-6AFF41A40D6B}" type="presParOf" srcId="{BDE075B0-E4F3-411B-9537-884BD346790B}" destId="{AF29B85A-76BC-4573-B986-68EDF0BE8746}" srcOrd="13" destOrd="0" presId="urn:microsoft.com/office/officeart/2005/8/layout/cycle8"/>
    <dgm:cxn modelId="{5D3CB87A-AC92-4475-9F5C-8104EAB2C461}" type="presParOf" srcId="{BDE075B0-E4F3-411B-9537-884BD346790B}" destId="{F5A6111B-4693-4699-9F4B-97CCDBC7197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C1E94-F2E7-4417-BDA8-C71385BDCD9F}">
      <dsp:nvSpPr>
        <dsp:cNvPr id="0" name=""/>
        <dsp:cNvSpPr/>
      </dsp:nvSpPr>
      <dsp:spPr>
        <a:xfrm>
          <a:off x="1920050" y="345430"/>
          <a:ext cx="4820343" cy="4820343"/>
        </a:xfrm>
        <a:prstGeom prst="pie">
          <a:avLst>
            <a:gd name="adj1" fmla="val 16200000"/>
            <a:gd name="adj2" fmla="val 18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Breaking Antibiotic Resistance</a:t>
          </a:r>
        </a:p>
      </dsp:txBody>
      <dsp:txXfrm>
        <a:off x="4460485" y="1366884"/>
        <a:ext cx="1721551" cy="1434626"/>
      </dsp:txXfrm>
    </dsp:sp>
    <dsp:sp modelId="{693FF7B5-A857-44BC-A1A4-E0D9400F8246}">
      <dsp:nvSpPr>
        <dsp:cNvPr id="0" name=""/>
        <dsp:cNvSpPr/>
      </dsp:nvSpPr>
      <dsp:spPr>
        <a:xfrm>
          <a:off x="1886475" y="490013"/>
          <a:ext cx="4820343" cy="4820343"/>
        </a:xfrm>
        <a:prstGeom prst="pie">
          <a:avLst>
            <a:gd name="adj1" fmla="val 1800000"/>
            <a:gd name="adj2" fmla="val 90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Non- Antibiotic Alternatives</a:t>
          </a:r>
        </a:p>
      </dsp:txBody>
      <dsp:txXfrm>
        <a:off x="3034175" y="3617497"/>
        <a:ext cx="2582326" cy="1262470"/>
      </dsp:txXfrm>
    </dsp:sp>
    <dsp:sp modelId="{A680E03A-2890-47B7-A32B-5EB159B484C5}">
      <dsp:nvSpPr>
        <dsp:cNvPr id="0" name=""/>
        <dsp:cNvSpPr/>
      </dsp:nvSpPr>
      <dsp:spPr>
        <a:xfrm>
          <a:off x="1734223" y="357384"/>
          <a:ext cx="4820343" cy="4820343"/>
        </a:xfrm>
        <a:prstGeom prst="pie">
          <a:avLst>
            <a:gd name="adj1" fmla="val 90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Small Research Grants Scheme</a:t>
          </a:r>
        </a:p>
      </dsp:txBody>
      <dsp:txXfrm>
        <a:off x="2292579" y="1378838"/>
        <a:ext cx="1721551" cy="1434626"/>
      </dsp:txXfrm>
    </dsp:sp>
    <dsp:sp modelId="{F7939FF6-2D31-4D9C-A3CC-844D122E4C9C}">
      <dsp:nvSpPr>
        <dsp:cNvPr id="0" name=""/>
        <dsp:cNvSpPr/>
      </dsp:nvSpPr>
      <dsp:spPr>
        <a:xfrm>
          <a:off x="1622045" y="47028"/>
          <a:ext cx="5417147" cy="541714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29B85A-76BC-4573-B986-68EDF0BE8746}">
      <dsp:nvSpPr>
        <dsp:cNvPr id="0" name=""/>
        <dsp:cNvSpPr/>
      </dsp:nvSpPr>
      <dsp:spPr>
        <a:xfrm>
          <a:off x="1588072" y="191306"/>
          <a:ext cx="5417147" cy="541714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A6111B-4693-4699-9F4B-97CCDBC7197E}">
      <dsp:nvSpPr>
        <dsp:cNvPr id="0" name=""/>
        <dsp:cNvSpPr/>
      </dsp:nvSpPr>
      <dsp:spPr>
        <a:xfrm>
          <a:off x="1435423" y="58982"/>
          <a:ext cx="5417147" cy="541714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C1E94-F2E7-4417-BDA8-C71385BDCD9F}">
      <dsp:nvSpPr>
        <dsp:cNvPr id="0" name=""/>
        <dsp:cNvSpPr/>
      </dsp:nvSpPr>
      <dsp:spPr>
        <a:xfrm>
          <a:off x="4738408" y="-593331"/>
          <a:ext cx="4820343" cy="4820343"/>
        </a:xfrm>
        <a:prstGeom prst="pie">
          <a:avLst>
            <a:gd name="adj1" fmla="val 16200000"/>
            <a:gd name="adj2" fmla="val 18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Breaking Antibiotic Resistance</a:t>
          </a:r>
        </a:p>
      </dsp:txBody>
      <dsp:txXfrm>
        <a:off x="7278844" y="428122"/>
        <a:ext cx="1721551" cy="1434626"/>
      </dsp:txXfrm>
    </dsp:sp>
    <dsp:sp modelId="{693FF7B5-A857-44BC-A1A4-E0D9400F8246}">
      <dsp:nvSpPr>
        <dsp:cNvPr id="0" name=""/>
        <dsp:cNvSpPr/>
      </dsp:nvSpPr>
      <dsp:spPr>
        <a:xfrm>
          <a:off x="1886475" y="490013"/>
          <a:ext cx="4820343" cy="4820343"/>
        </a:xfrm>
        <a:prstGeom prst="pie">
          <a:avLst>
            <a:gd name="adj1" fmla="val 1800000"/>
            <a:gd name="adj2" fmla="val 90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Non- Antibiotic Alternatives</a:t>
          </a:r>
        </a:p>
      </dsp:txBody>
      <dsp:txXfrm>
        <a:off x="3034175" y="3617497"/>
        <a:ext cx="2582326" cy="1262470"/>
      </dsp:txXfrm>
    </dsp:sp>
    <dsp:sp modelId="{A680E03A-2890-47B7-A32B-5EB159B484C5}">
      <dsp:nvSpPr>
        <dsp:cNvPr id="0" name=""/>
        <dsp:cNvSpPr/>
      </dsp:nvSpPr>
      <dsp:spPr>
        <a:xfrm>
          <a:off x="1734223" y="357384"/>
          <a:ext cx="4820343" cy="4820343"/>
        </a:xfrm>
        <a:prstGeom prst="pie">
          <a:avLst>
            <a:gd name="adj1" fmla="val 90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Small Research Grants Scheme</a:t>
          </a:r>
        </a:p>
      </dsp:txBody>
      <dsp:txXfrm>
        <a:off x="2292579" y="1378838"/>
        <a:ext cx="1721551" cy="1434626"/>
      </dsp:txXfrm>
    </dsp:sp>
    <dsp:sp modelId="{F7939FF6-2D31-4D9C-A3CC-844D122E4C9C}">
      <dsp:nvSpPr>
        <dsp:cNvPr id="0" name=""/>
        <dsp:cNvSpPr/>
      </dsp:nvSpPr>
      <dsp:spPr>
        <a:xfrm>
          <a:off x="4440404" y="-891733"/>
          <a:ext cx="5417147" cy="541714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29B85A-76BC-4573-B986-68EDF0BE8746}">
      <dsp:nvSpPr>
        <dsp:cNvPr id="0" name=""/>
        <dsp:cNvSpPr/>
      </dsp:nvSpPr>
      <dsp:spPr>
        <a:xfrm>
          <a:off x="1588072" y="191306"/>
          <a:ext cx="5417147" cy="541714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A6111B-4693-4699-9F4B-97CCDBC7197E}">
      <dsp:nvSpPr>
        <dsp:cNvPr id="0" name=""/>
        <dsp:cNvSpPr/>
      </dsp:nvSpPr>
      <dsp:spPr>
        <a:xfrm>
          <a:off x="1435423" y="58982"/>
          <a:ext cx="5417147" cy="541714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C1E94-F2E7-4417-BDA8-C71385BDCD9F}">
      <dsp:nvSpPr>
        <dsp:cNvPr id="0" name=""/>
        <dsp:cNvSpPr/>
      </dsp:nvSpPr>
      <dsp:spPr>
        <a:xfrm>
          <a:off x="1920050" y="345430"/>
          <a:ext cx="4820343" cy="4820343"/>
        </a:xfrm>
        <a:prstGeom prst="pie">
          <a:avLst>
            <a:gd name="adj1" fmla="val 16200000"/>
            <a:gd name="adj2" fmla="val 18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Breaking Antibiotic Resistance</a:t>
          </a:r>
        </a:p>
      </dsp:txBody>
      <dsp:txXfrm>
        <a:off x="4460485" y="1366884"/>
        <a:ext cx="1721551" cy="1434626"/>
      </dsp:txXfrm>
    </dsp:sp>
    <dsp:sp modelId="{693FF7B5-A857-44BC-A1A4-E0D9400F8246}">
      <dsp:nvSpPr>
        <dsp:cNvPr id="0" name=""/>
        <dsp:cNvSpPr/>
      </dsp:nvSpPr>
      <dsp:spPr>
        <a:xfrm>
          <a:off x="6104516" y="955369"/>
          <a:ext cx="4820343" cy="4820343"/>
        </a:xfrm>
        <a:prstGeom prst="pie">
          <a:avLst>
            <a:gd name="adj1" fmla="val 1800000"/>
            <a:gd name="adj2" fmla="val 90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Non- Antibiotic Alternatives</a:t>
          </a:r>
        </a:p>
      </dsp:txBody>
      <dsp:txXfrm>
        <a:off x="7252217" y="4082853"/>
        <a:ext cx="2582326" cy="1262470"/>
      </dsp:txXfrm>
    </dsp:sp>
    <dsp:sp modelId="{A680E03A-2890-47B7-A32B-5EB159B484C5}">
      <dsp:nvSpPr>
        <dsp:cNvPr id="0" name=""/>
        <dsp:cNvSpPr/>
      </dsp:nvSpPr>
      <dsp:spPr>
        <a:xfrm>
          <a:off x="1734223" y="357384"/>
          <a:ext cx="4820343" cy="4820343"/>
        </a:xfrm>
        <a:prstGeom prst="pie">
          <a:avLst>
            <a:gd name="adj1" fmla="val 90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Small Research Grants Scheme</a:t>
          </a:r>
        </a:p>
      </dsp:txBody>
      <dsp:txXfrm>
        <a:off x="2292579" y="1378838"/>
        <a:ext cx="1721551" cy="1434626"/>
      </dsp:txXfrm>
    </dsp:sp>
    <dsp:sp modelId="{F7939FF6-2D31-4D9C-A3CC-844D122E4C9C}">
      <dsp:nvSpPr>
        <dsp:cNvPr id="0" name=""/>
        <dsp:cNvSpPr/>
      </dsp:nvSpPr>
      <dsp:spPr>
        <a:xfrm>
          <a:off x="1622045" y="47028"/>
          <a:ext cx="5417147" cy="541714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29B85A-76BC-4573-B986-68EDF0BE8746}">
      <dsp:nvSpPr>
        <dsp:cNvPr id="0" name=""/>
        <dsp:cNvSpPr/>
      </dsp:nvSpPr>
      <dsp:spPr>
        <a:xfrm>
          <a:off x="5806114" y="656662"/>
          <a:ext cx="5417147" cy="541714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A6111B-4693-4699-9F4B-97CCDBC7197E}">
      <dsp:nvSpPr>
        <dsp:cNvPr id="0" name=""/>
        <dsp:cNvSpPr/>
      </dsp:nvSpPr>
      <dsp:spPr>
        <a:xfrm>
          <a:off x="1435423" y="58982"/>
          <a:ext cx="5417147" cy="541714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C1E94-F2E7-4417-BDA8-C71385BDCD9F}">
      <dsp:nvSpPr>
        <dsp:cNvPr id="0" name=""/>
        <dsp:cNvSpPr/>
      </dsp:nvSpPr>
      <dsp:spPr>
        <a:xfrm>
          <a:off x="1920050" y="345430"/>
          <a:ext cx="4820343" cy="4820343"/>
        </a:xfrm>
        <a:prstGeom prst="pie">
          <a:avLst>
            <a:gd name="adj1" fmla="val 16200000"/>
            <a:gd name="adj2" fmla="val 18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Breaking Antibiotic Resistance</a:t>
          </a:r>
        </a:p>
      </dsp:txBody>
      <dsp:txXfrm>
        <a:off x="4460485" y="1366884"/>
        <a:ext cx="1721551" cy="1434626"/>
      </dsp:txXfrm>
    </dsp:sp>
    <dsp:sp modelId="{693FF7B5-A857-44BC-A1A4-E0D9400F8246}">
      <dsp:nvSpPr>
        <dsp:cNvPr id="0" name=""/>
        <dsp:cNvSpPr/>
      </dsp:nvSpPr>
      <dsp:spPr>
        <a:xfrm>
          <a:off x="1886475" y="490013"/>
          <a:ext cx="4820343" cy="4820343"/>
        </a:xfrm>
        <a:prstGeom prst="pie">
          <a:avLst>
            <a:gd name="adj1" fmla="val 1800000"/>
            <a:gd name="adj2" fmla="val 90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Non- Antibiotic Alternatives</a:t>
          </a:r>
        </a:p>
      </dsp:txBody>
      <dsp:txXfrm>
        <a:off x="3034175" y="3617497"/>
        <a:ext cx="2582326" cy="1262470"/>
      </dsp:txXfrm>
    </dsp:sp>
    <dsp:sp modelId="{A680E03A-2890-47B7-A32B-5EB159B484C5}">
      <dsp:nvSpPr>
        <dsp:cNvPr id="0" name=""/>
        <dsp:cNvSpPr/>
      </dsp:nvSpPr>
      <dsp:spPr>
        <a:xfrm>
          <a:off x="-1628448" y="-81989"/>
          <a:ext cx="4820343" cy="4820343"/>
        </a:xfrm>
        <a:prstGeom prst="pie">
          <a:avLst>
            <a:gd name="adj1" fmla="val 90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Small Research Grants Scheme</a:t>
          </a:r>
        </a:p>
      </dsp:txBody>
      <dsp:txXfrm>
        <a:off x="-1070091" y="939464"/>
        <a:ext cx="1721551" cy="1434626"/>
      </dsp:txXfrm>
    </dsp:sp>
    <dsp:sp modelId="{F7939FF6-2D31-4D9C-A3CC-844D122E4C9C}">
      <dsp:nvSpPr>
        <dsp:cNvPr id="0" name=""/>
        <dsp:cNvSpPr/>
      </dsp:nvSpPr>
      <dsp:spPr>
        <a:xfrm>
          <a:off x="1622045" y="47028"/>
          <a:ext cx="5417147" cy="541714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29B85A-76BC-4573-B986-68EDF0BE8746}">
      <dsp:nvSpPr>
        <dsp:cNvPr id="0" name=""/>
        <dsp:cNvSpPr/>
      </dsp:nvSpPr>
      <dsp:spPr>
        <a:xfrm>
          <a:off x="1588072" y="191306"/>
          <a:ext cx="5417147" cy="541714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A6111B-4693-4699-9F4B-97CCDBC7197E}">
      <dsp:nvSpPr>
        <dsp:cNvPr id="0" name=""/>
        <dsp:cNvSpPr/>
      </dsp:nvSpPr>
      <dsp:spPr>
        <a:xfrm>
          <a:off x="-1927248" y="-380391"/>
          <a:ext cx="5417147" cy="541714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43B0DE-D337-4296-9C86-27D5DCB382D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a:extLst>
              <a:ext uri="{FF2B5EF4-FFF2-40B4-BE49-F238E27FC236}">
                <a16:creationId xmlns:a16="http://schemas.microsoft.com/office/drawing/2014/main" id="{FA635C6D-1E30-44AD-AF6A-56FB54C53221}"/>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0E7865BF-9BAA-4365-8B6D-67BCAB900790}" type="datetimeFigureOut">
              <a:rPr lang="en-GB" smtClean="0"/>
              <a:pPr/>
              <a:t>09/01/2020</a:t>
            </a:fld>
            <a:endParaRPr lang="en-GB"/>
          </a:p>
        </p:txBody>
      </p:sp>
      <p:sp>
        <p:nvSpPr>
          <p:cNvPr id="4" name="Footer Placeholder 3">
            <a:extLst>
              <a:ext uri="{FF2B5EF4-FFF2-40B4-BE49-F238E27FC236}">
                <a16:creationId xmlns:a16="http://schemas.microsoft.com/office/drawing/2014/main" id="{EB3B2F7E-2FE9-4232-AF9E-76677F4FF641}"/>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7FC39F8-A436-465B-8CA2-007103AD58C7}"/>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FB1DBA97-7B84-4A98-9F95-BF720A40C1F3}" type="slidenum">
              <a:rPr lang="en-GB" smtClean="0"/>
              <a:pPr/>
              <a:t>‹#›</a:t>
            </a:fld>
            <a:endParaRPr lang="en-GB"/>
          </a:p>
        </p:txBody>
      </p:sp>
    </p:spTree>
    <p:extLst>
      <p:ext uri="{BB962C8B-B14F-4D97-AF65-F5344CB8AC3E}">
        <p14:creationId xmlns:p14="http://schemas.microsoft.com/office/powerpoint/2010/main" val="3849997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B9036FD-6D99-404B-A285-304A5D12EA4E}" type="datetimeFigureOut">
              <a:rPr lang="en-GB" smtClean="0"/>
              <a:pPr/>
              <a:t>09/01/2020</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7BC4C0C-9C6F-4909-88A5-D3EA316D6E04}" type="slidenum">
              <a:rPr lang="en-GB" smtClean="0"/>
              <a:pPr/>
              <a:t>‹#›</a:t>
            </a:fld>
            <a:endParaRPr lang="en-GB"/>
          </a:p>
        </p:txBody>
      </p:sp>
    </p:spTree>
    <p:extLst>
      <p:ext uri="{BB962C8B-B14F-4D97-AF65-F5344CB8AC3E}">
        <p14:creationId xmlns:p14="http://schemas.microsoft.com/office/powerpoint/2010/main" val="1526245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nd.pn/2TsoEsZ"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bit.ly/2Op5nYm" TargetMode="External"/><Relationship Id="rId5" Type="http://schemas.openxmlformats.org/officeDocument/2006/relationships/hyperlink" Target="https://bit.ly/2OowjHL" TargetMode="External"/><Relationship Id="rId4" Type="http://schemas.openxmlformats.org/officeDocument/2006/relationships/hyperlink" Target="https://bbc.in/2HY3p07"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1" i="1"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Antibiotic resistance is already here,</a:t>
            </a:r>
            <a:r>
              <a:rPr lang="en-GB" baseline="0" dirty="0"/>
              <a:t> i</a:t>
            </a:r>
            <a:r>
              <a:rPr lang="en-GB" dirty="0"/>
              <a:t>f you know someone who has had a course of antibiotics and is still unwell and is therefore given more, that is antibiotic resistance</a:t>
            </a:r>
            <a:endParaRPr lang="en-US" dirty="0"/>
          </a:p>
          <a:p>
            <a:endParaRPr lang="en-GB" b="1" i="1" dirty="0"/>
          </a:p>
          <a:p>
            <a:endParaRPr lang="en-GB" b="1" i="1" dirty="0"/>
          </a:p>
          <a:p>
            <a:r>
              <a:rPr lang="en-GB" b="1" i="1" dirty="0"/>
              <a:t>Antibiotic Resistance </a:t>
            </a:r>
            <a:r>
              <a:rPr lang="en-GB" dirty="0"/>
              <a:t>is a major public health problem. It is currently linked to 33,000 deaths in Europe and between 5-6 thousand deaths in the UK according to official reports but it is suggested that this is under-reported and could be nearer 12,000 .</a:t>
            </a:r>
          </a:p>
          <a:p>
            <a:endParaRPr lang="en-GB" dirty="0"/>
          </a:p>
          <a:p>
            <a:r>
              <a:rPr lang="en-GB" dirty="0"/>
              <a:t>The reason it would be underreported is that it often isn’t listed on death certificates. If someone has cancer and dies of an infection which was antibiotic resistant it will be listed as cancer.  </a:t>
            </a:r>
          </a:p>
          <a:p>
            <a:endParaRPr lang="en-GB" dirty="0"/>
          </a:p>
          <a:p>
            <a:r>
              <a:rPr lang="en-GB" dirty="0"/>
              <a:t> </a:t>
            </a:r>
            <a:endParaRPr lang="en-US" dirty="0"/>
          </a:p>
          <a:p>
            <a:endParaRPr lang="en-US" dirty="0"/>
          </a:p>
        </p:txBody>
      </p:sp>
      <p:sp>
        <p:nvSpPr>
          <p:cNvPr id="4" name="Slide Number Placeholder 3"/>
          <p:cNvSpPr>
            <a:spLocks noGrp="1"/>
          </p:cNvSpPr>
          <p:nvPr>
            <p:ph type="sldNum" sz="quarter" idx="10"/>
          </p:nvPr>
        </p:nvSpPr>
        <p:spPr/>
        <p:txBody>
          <a:bodyPr/>
          <a:lstStyle/>
          <a:p>
            <a:fld id="{47BC4C0C-9C6F-4909-88A5-D3EA316D6E04}" type="slidenum">
              <a:rPr lang="en-GB" smtClean="0"/>
              <a:pPr/>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often see sensationalist headlines like the ones above which almost appear to lay the blame at the doors of the hospital whereas in reality this is such a hard problem for them to tackle that</a:t>
            </a:r>
            <a:r>
              <a:rPr lang="en-GB" baseline="0" dirty="0"/>
              <a:t> has been on the cards since antibiotics was discovered and they need help to deal with it</a:t>
            </a:r>
            <a:r>
              <a:rPr lang="en-GB" dirty="0"/>
              <a:t>. </a:t>
            </a:r>
          </a:p>
          <a:p>
            <a:endParaRPr lang="en-GB" dirty="0"/>
          </a:p>
          <a:p>
            <a:endParaRPr lang="en-GB" dirty="0"/>
          </a:p>
          <a:p>
            <a:endParaRPr lang="en-GB" dirty="0"/>
          </a:p>
          <a:p>
            <a:endParaRPr lang="en-GB" dirty="0"/>
          </a:p>
          <a:p>
            <a:r>
              <a:rPr lang="en-GB" dirty="0"/>
              <a:t>Manchester CPE: https://bit.ly/2FyVSTB  The Guardian April 2017</a:t>
            </a:r>
          </a:p>
          <a:p>
            <a:r>
              <a:rPr lang="en-GB" dirty="0"/>
              <a:t>~ Manchester KPC: </a:t>
            </a:r>
            <a:r>
              <a:rPr lang="en-GB" u="sng" dirty="0">
                <a:hlinkClick r:id="rId3"/>
              </a:rPr>
              <a:t>https://ind.pn/2TsoEsZ</a:t>
            </a:r>
            <a:r>
              <a:rPr lang="en-GB" dirty="0"/>
              <a:t> The independent March 2014</a:t>
            </a:r>
          </a:p>
          <a:p>
            <a:r>
              <a:rPr lang="en-GB" dirty="0"/>
              <a:t>~ Worcester KPC: </a:t>
            </a:r>
            <a:r>
              <a:rPr lang="en-GB" u="sng" dirty="0">
                <a:hlinkClick r:id="rId4"/>
              </a:rPr>
              <a:t>https://bbc.in/2HY3p07</a:t>
            </a:r>
            <a:r>
              <a:rPr lang="en-GB" dirty="0"/>
              <a:t> BBC News November 2018</a:t>
            </a:r>
          </a:p>
          <a:p>
            <a:r>
              <a:rPr lang="en-GB" dirty="0"/>
              <a:t>~ London CPE: </a:t>
            </a:r>
            <a:r>
              <a:rPr lang="en-GB" u="sng" dirty="0">
                <a:hlinkClick r:id="rId5"/>
              </a:rPr>
              <a:t>https://bit.ly/2OowjHL</a:t>
            </a:r>
            <a:r>
              <a:rPr lang="en-GB" dirty="0"/>
              <a:t> Imperial College news November 2016</a:t>
            </a:r>
          </a:p>
          <a:p>
            <a:r>
              <a:rPr lang="en-GB" dirty="0"/>
              <a:t>~ Leicester CRO/CPE: </a:t>
            </a:r>
            <a:r>
              <a:rPr lang="en-GB" u="sng" dirty="0">
                <a:hlinkClick r:id="rId6"/>
              </a:rPr>
              <a:t>https://bit.ly/2Op5nYm</a:t>
            </a:r>
            <a:r>
              <a:rPr lang="en-GB" dirty="0"/>
              <a:t> Leicestershire Live September 2018</a:t>
            </a:r>
          </a:p>
          <a:p>
            <a:endParaRPr lang="en-GB" dirty="0"/>
          </a:p>
        </p:txBody>
      </p:sp>
      <p:sp>
        <p:nvSpPr>
          <p:cNvPr id="4" name="Slide Number Placeholder 3"/>
          <p:cNvSpPr>
            <a:spLocks noGrp="1"/>
          </p:cNvSpPr>
          <p:nvPr>
            <p:ph type="sldNum" sz="quarter" idx="5"/>
          </p:nvPr>
        </p:nvSpPr>
        <p:spPr/>
        <p:txBody>
          <a:bodyPr/>
          <a:lstStyle/>
          <a:p>
            <a:fld id="{47BC4C0C-9C6F-4909-88A5-D3EA316D6E04}" type="slidenum">
              <a:rPr lang="en-GB" smtClean="0"/>
              <a:pPr/>
              <a:t>3</a:t>
            </a:fld>
            <a:endParaRPr lang="en-GB"/>
          </a:p>
        </p:txBody>
      </p:sp>
    </p:spTree>
    <p:extLst>
      <p:ext uri="{BB962C8B-B14F-4D97-AF65-F5344CB8AC3E}">
        <p14:creationId xmlns:p14="http://schemas.microsoft.com/office/powerpoint/2010/main" val="12811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89">
              <a:defRPr/>
            </a:pPr>
            <a:r>
              <a:rPr lang="en-GB" dirty="0"/>
              <a:t>But the reality is that if something isn’t done it is estimated that by 2050, 10 million people globally could die each year from the impact of </a:t>
            </a:r>
            <a:r>
              <a:rPr lang="en-GB" b="1" i="1" dirty="0"/>
              <a:t>Antibiotic Resistance.</a:t>
            </a:r>
            <a:endParaRPr lang="en-US" dirty="0"/>
          </a:p>
          <a:p>
            <a:endParaRPr lang="en-US" dirty="0"/>
          </a:p>
        </p:txBody>
      </p:sp>
      <p:sp>
        <p:nvSpPr>
          <p:cNvPr id="4" name="Slide Number Placeholder 3"/>
          <p:cNvSpPr>
            <a:spLocks noGrp="1"/>
          </p:cNvSpPr>
          <p:nvPr>
            <p:ph type="sldNum" sz="quarter" idx="10"/>
          </p:nvPr>
        </p:nvSpPr>
        <p:spPr/>
        <p:txBody>
          <a:bodyPr/>
          <a:lstStyle/>
          <a:p>
            <a:fld id="{47BC4C0C-9C6F-4909-88A5-D3EA316D6E04}"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So now we have set the record straight about antibiotic resistance, let’s learn more about the ANTRUK, the world’s first and only charity set up to tackle antibiotic resistance</a:t>
            </a:r>
            <a:endParaRPr lang="en-US" dirty="0"/>
          </a:p>
          <a:p>
            <a:r>
              <a:rPr lang="en-GB" dirty="0"/>
              <a:t>Who we are</a:t>
            </a:r>
            <a:endParaRPr lang="en-US" dirty="0"/>
          </a:p>
          <a:p>
            <a:endParaRPr lang="en-GB" dirty="0"/>
          </a:p>
          <a:p>
            <a:r>
              <a:rPr lang="en-GB" dirty="0"/>
              <a:t>Antibiotic Research UK (ANTRUK) was founded in 2014 to tackle antibiotic resistance. It’s roots started in York where our founder and CEO Colin Garner lives and we are proud to have the Archbishop of York as our patron.  Colin is</a:t>
            </a:r>
            <a:r>
              <a:rPr lang="en-GB" baseline="0" dirty="0"/>
              <a:t> a university academic scientist and a scientific entrepreneur.  He headed up a cancer research lab for almost 20 years.  He founded 3 university spinout companies before starting ANTRUK in 2014.</a:t>
            </a:r>
            <a:endParaRPr lang="en-GB" dirty="0"/>
          </a:p>
          <a:p>
            <a:endParaRPr lang="en-GB" dirty="0"/>
          </a:p>
          <a:p>
            <a:r>
              <a:rPr lang="en-GB" dirty="0"/>
              <a:t>We are a ‘virtual’ charity, which means we don’t have a central office. This allows us to spend more of your donations on research into new antibiotics, rather than paying overheads, and allows world-class experts to be an integral part of our work, wherever they are based. </a:t>
            </a:r>
          </a:p>
          <a:p>
            <a:endParaRPr lang="en-US" dirty="0"/>
          </a:p>
          <a:p>
            <a:r>
              <a:rPr lang="en-GB" dirty="0"/>
              <a:t>ANTRUK’s Vision: 1) To enable and support the discovery and development of antibiotics for use against antibiotic-resistant bacteria 2) to educate the public and professionals about the dangers of antibiotic resistance and how to prevent it, and 3) to provide patient support and information.</a:t>
            </a:r>
            <a:endParaRPr lang="en-US" dirty="0"/>
          </a:p>
          <a:p>
            <a:endParaRPr lang="en-US" dirty="0"/>
          </a:p>
        </p:txBody>
      </p:sp>
      <p:sp>
        <p:nvSpPr>
          <p:cNvPr id="4" name="Slide Number Placeholder 3"/>
          <p:cNvSpPr>
            <a:spLocks noGrp="1"/>
          </p:cNvSpPr>
          <p:nvPr>
            <p:ph type="sldNum" sz="quarter" idx="10"/>
          </p:nvPr>
        </p:nvSpPr>
        <p:spPr/>
        <p:txBody>
          <a:bodyPr/>
          <a:lstStyle/>
          <a:p>
            <a:fld id="{47BC4C0C-9C6F-4909-88A5-D3EA316D6E04}" type="slidenum">
              <a:rPr lang="en-GB" smtClean="0"/>
              <a:pPr/>
              <a:t>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BC4C0C-9C6F-4909-88A5-D3EA316D6E04}" type="slidenum">
              <a:rPr lang="en-GB" smtClean="0"/>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a:t>Our current research programme falls into 3 key areas:</a:t>
            </a:r>
          </a:p>
          <a:p>
            <a:endParaRPr lang="en-US" dirty="0"/>
          </a:p>
          <a:p>
            <a:pPr lvl="0"/>
            <a:r>
              <a:rPr lang="en-GB" dirty="0"/>
              <a:t>Breaking antibiotic resistance – from initial screening work into use of combinations of antibiotics and other drugs to break resistance 2 further exciting research projects have emerged:</a:t>
            </a:r>
            <a:endParaRPr lang="en-US" dirty="0"/>
          </a:p>
          <a:p>
            <a:pPr lvl="1"/>
            <a:r>
              <a:rPr lang="en-GB" dirty="0"/>
              <a:t>Test Disc Sensitivity Kits – Sensitivity discs are used in hospital laboratories to test whether a specific bacteria causing an infection is sensitive to </a:t>
            </a:r>
            <a:r>
              <a:rPr lang="en-GB" dirty="0" err="1"/>
              <a:t>i.e</a:t>
            </a:r>
            <a:r>
              <a:rPr lang="en-GB" dirty="0"/>
              <a:t> can be killed by a specific antibiotic (s). ANTRUK has supported the development of discs which include a combination of an antibiotic and a resistance breaker against commonly resistant bacteria. Through partnerships identified by ANTRUK it is hoped to make these kits widely available to hospitals throughout the UK, enabling a targeted approach to treating infections caused by these bacteria.</a:t>
            </a:r>
            <a:endParaRPr lang="en-US" dirty="0"/>
          </a:p>
          <a:p>
            <a:pPr lvl="1"/>
            <a:r>
              <a:rPr lang="en-GB" dirty="0"/>
              <a:t>Further in depth testing – a number of new combinations were identified from the initial phase of the project which could be used to develop new combination therapies, including some novel mechanisms which we are excited to investigate further.</a:t>
            </a:r>
          </a:p>
          <a:p>
            <a:pPr lvl="1"/>
            <a:endParaRPr lang="en-US" dirty="0"/>
          </a:p>
          <a:p>
            <a:pPr lvl="0"/>
            <a:r>
              <a:rPr lang="en-GB" dirty="0"/>
              <a:t>Non- Antibiotic Alternatives – the first ANTRUK research programme in this area is exploring a possible alternative to treat travellers’ diarrhoea which is estimated to affect up to 40% of travellers and a common cause of death for people living in less developed countries. This research project is a partnership between ANTRUK and 2 universities (Southampton and one in China). A trial has been set up to test 3 different components all of which are not antibiotics and are widely available over the counter. Patients recruitment into this trial started in January 2019.</a:t>
            </a:r>
            <a:endParaRPr lang="en-US" dirty="0"/>
          </a:p>
          <a:p>
            <a:pPr lvl="0"/>
            <a:endParaRPr lang="en-GB" dirty="0"/>
          </a:p>
          <a:p>
            <a:pPr lvl="0"/>
            <a:r>
              <a:rPr lang="en-GB" dirty="0"/>
              <a:t>Small Research Grants Scheme – This initiative was launched in 2018 to breathe life into antibiotic research projects across the UK by providing small grants to fund mostly early research, primarily in University research groups. The scheme focuses on:</a:t>
            </a:r>
            <a:endParaRPr lang="en-US" dirty="0"/>
          </a:p>
          <a:p>
            <a:pPr lvl="1"/>
            <a:r>
              <a:rPr lang="en-GB" dirty="0"/>
              <a:t>Research into antibiotic resistance</a:t>
            </a:r>
            <a:endParaRPr lang="en-US" dirty="0"/>
          </a:p>
          <a:p>
            <a:pPr lvl="1"/>
            <a:r>
              <a:rPr lang="en-GB" dirty="0"/>
              <a:t>New antibiotic therapies</a:t>
            </a:r>
            <a:endParaRPr lang="en-US" dirty="0"/>
          </a:p>
          <a:p>
            <a:pPr lvl="1"/>
            <a:r>
              <a:rPr lang="en-GB" dirty="0"/>
              <a:t>Health and societal impact of antibiotic resistance and how it could be avoided.</a:t>
            </a:r>
            <a:endParaRPr lang="en-US" dirty="0"/>
          </a:p>
          <a:p>
            <a:r>
              <a:rPr lang="en-GB" b="1" dirty="0"/>
              <a:t>We are urgently seeking to fundraise to continue to support these important projects</a:t>
            </a:r>
            <a:r>
              <a:rPr lang="en-GB" dirty="0"/>
              <a:t>.</a:t>
            </a:r>
            <a:endParaRPr lang="en-US" dirty="0"/>
          </a:p>
          <a:p>
            <a:endParaRPr lang="en-US" dirty="0"/>
          </a:p>
        </p:txBody>
      </p:sp>
      <p:sp>
        <p:nvSpPr>
          <p:cNvPr id="4" name="Slide Number Placeholder 3"/>
          <p:cNvSpPr>
            <a:spLocks noGrp="1"/>
          </p:cNvSpPr>
          <p:nvPr>
            <p:ph type="sldNum" sz="quarter" idx="10"/>
          </p:nvPr>
        </p:nvSpPr>
        <p:spPr/>
        <p:txBody>
          <a:bodyPr/>
          <a:lstStyle/>
          <a:p>
            <a:fld id="{47BC4C0C-9C6F-4909-88A5-D3EA316D6E04}" type="slidenum">
              <a:rPr lang="en-GB" smtClean="0"/>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recognise that patients and their families and carers need to know where they can find information about antibiotic resistance and support to help them through antibiotic resistant infections and that currently this is an unmet need. We therefore recruited a Patient Support Officer to develop and drive a programme that meets the needs of patients and their carers. This is currently a one year pilot until we can raise the funds to support the programme permanently</a:t>
            </a:r>
            <a:endParaRPr lang="en-US" dirty="0"/>
          </a:p>
          <a:p>
            <a:r>
              <a:rPr lang="en-GB" dirty="0"/>
              <a:t>The Patient Support Officer will:</a:t>
            </a:r>
            <a:endParaRPr lang="en-US" dirty="0"/>
          </a:p>
          <a:p>
            <a:r>
              <a:rPr lang="en-GB" dirty="0"/>
              <a:t>Provide a single point of contact for patients reaching out to ANTRUK</a:t>
            </a:r>
            <a:endParaRPr lang="en-US" dirty="0"/>
          </a:p>
          <a:p>
            <a:r>
              <a:rPr lang="en-GB" dirty="0"/>
              <a:t>Identify patient information needs</a:t>
            </a:r>
            <a:endParaRPr lang="en-US" dirty="0"/>
          </a:p>
          <a:p>
            <a:r>
              <a:rPr lang="en-GB" dirty="0"/>
              <a:t>Develop information to meet unmet needs</a:t>
            </a:r>
            <a:endParaRPr lang="en-US" dirty="0"/>
          </a:p>
          <a:p>
            <a:r>
              <a:rPr lang="en-GB" dirty="0"/>
              <a:t>Design and create a web based “One Stop Shop” for information</a:t>
            </a:r>
            <a:endParaRPr lang="en-US" dirty="0"/>
          </a:p>
          <a:p>
            <a:r>
              <a:rPr lang="en-GB" dirty="0"/>
              <a:t>Develop a patient network for support</a:t>
            </a:r>
            <a:endParaRPr lang="en-US" dirty="0"/>
          </a:p>
          <a:p>
            <a:endParaRPr lang="en-US" dirty="0"/>
          </a:p>
        </p:txBody>
      </p:sp>
      <p:sp>
        <p:nvSpPr>
          <p:cNvPr id="4" name="Slide Number Placeholder 3"/>
          <p:cNvSpPr>
            <a:spLocks noGrp="1"/>
          </p:cNvSpPr>
          <p:nvPr>
            <p:ph type="sldNum" sz="quarter" idx="10"/>
          </p:nvPr>
        </p:nvSpPr>
        <p:spPr/>
        <p:txBody>
          <a:bodyPr/>
          <a:lstStyle/>
          <a:p>
            <a:fld id="{47BC4C0C-9C6F-4909-88A5-D3EA316D6E04}" type="slidenum">
              <a:rPr lang="en-GB" smtClean="0"/>
              <a:pPr/>
              <a:t>12</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have raised over</a:t>
            </a:r>
            <a:r>
              <a:rPr lang="en-GB" baseline="0" dirty="0"/>
              <a:t> £1million so far and we are seeking to raise another £5million by 2021</a:t>
            </a:r>
            <a:endParaRPr lang="en-US" dirty="0"/>
          </a:p>
        </p:txBody>
      </p:sp>
      <p:sp>
        <p:nvSpPr>
          <p:cNvPr id="4" name="Slide Number Placeholder 3"/>
          <p:cNvSpPr>
            <a:spLocks noGrp="1"/>
          </p:cNvSpPr>
          <p:nvPr>
            <p:ph type="sldNum" sz="quarter" idx="10"/>
          </p:nvPr>
        </p:nvSpPr>
        <p:spPr/>
        <p:txBody>
          <a:bodyPr/>
          <a:lstStyle/>
          <a:p>
            <a:fld id="{47BC4C0C-9C6F-4909-88A5-D3EA316D6E04}" type="slidenum">
              <a:rPr lang="en-GB" smtClean="0"/>
              <a:pPr/>
              <a:t>13</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Donate on website,</a:t>
            </a:r>
            <a:r>
              <a:rPr lang="en-GB" baseline="0" dirty="0"/>
              <a:t> texting to donate £10 or I have some forms with me</a:t>
            </a:r>
          </a:p>
          <a:p>
            <a:endParaRPr lang="en-GB" baseline="0" dirty="0"/>
          </a:p>
          <a:p>
            <a:r>
              <a:rPr lang="en-GB" baseline="0" dirty="0"/>
              <a:t>Fundraise – we ask people to hold tea parties in November to celebrate World Antibiotics Awareness Week or hold your own event at any time</a:t>
            </a:r>
          </a:p>
          <a:p>
            <a:endParaRPr lang="en-GB" baseline="0" dirty="0"/>
          </a:p>
          <a:p>
            <a:r>
              <a:rPr lang="en-GB" baseline="0" dirty="0"/>
              <a:t>Sporting event – we have places in Ride London and London Landmarks Half Marathon next year, or you could hold your own event.</a:t>
            </a:r>
          </a:p>
          <a:p>
            <a:endParaRPr lang="en-GB" baseline="0" dirty="0"/>
          </a:p>
          <a:p>
            <a:r>
              <a:rPr lang="en-GB" baseline="0" dirty="0"/>
              <a:t>Give a gift in your will – leaving a gift in your will could help future generations with this global health threat, there are also tax breaks when doing this.</a:t>
            </a:r>
          </a:p>
          <a:p>
            <a:endParaRPr lang="en-GB" baseline="0" dirty="0"/>
          </a:p>
          <a:p>
            <a:r>
              <a:rPr lang="en-GB" baseline="0" dirty="0"/>
              <a:t>Volunteer – looking to set up volunteer fundraising groups, people to give speeches like I have today or one off support for collections and events (cheer stations)</a:t>
            </a:r>
          </a:p>
          <a:p>
            <a:endParaRPr lang="en-GB" baseline="0" dirty="0"/>
          </a:p>
          <a:p>
            <a:r>
              <a:rPr lang="en-GB" baseline="0" dirty="0"/>
              <a:t>Become a member – this means you can attend the AGM and vote for the appointment of trustees and officers</a:t>
            </a:r>
          </a:p>
          <a:p>
            <a:endParaRPr lang="en-GB" baseline="0" dirty="0"/>
          </a:p>
          <a:p>
            <a:r>
              <a:rPr lang="en-GB" baseline="0" dirty="0"/>
              <a:t>Spread the word – we need people to use antibiotics responsibly, and we need people to know we are here and what we are doing. Follow us on social media, share our stories, tell people about us (especially if your neighbour wins the </a:t>
            </a:r>
            <a:r>
              <a:rPr lang="en-GB" baseline="0" dirty="0" err="1"/>
              <a:t>Euromillions</a:t>
            </a:r>
            <a:r>
              <a:rPr lang="en-GB" baseline="0" dirty="0"/>
              <a:t> this week!!)</a:t>
            </a:r>
            <a:endParaRPr lang="en-GB" dirty="0"/>
          </a:p>
        </p:txBody>
      </p:sp>
      <p:sp>
        <p:nvSpPr>
          <p:cNvPr id="4" name="Slide Number Placeholder 3"/>
          <p:cNvSpPr>
            <a:spLocks noGrp="1"/>
          </p:cNvSpPr>
          <p:nvPr>
            <p:ph type="sldNum" sz="quarter" idx="5"/>
          </p:nvPr>
        </p:nvSpPr>
        <p:spPr/>
        <p:txBody>
          <a:bodyPr/>
          <a:lstStyle/>
          <a:p>
            <a:fld id="{47BC4C0C-9C6F-4909-88A5-D3EA316D6E04}" type="slidenum">
              <a:rPr lang="en-GB" smtClean="0"/>
              <a:pPr/>
              <a:t>14</a:t>
            </a:fld>
            <a:endParaRPr lang="en-GB"/>
          </a:p>
        </p:txBody>
      </p:sp>
    </p:spTree>
    <p:extLst>
      <p:ext uri="{BB962C8B-B14F-4D97-AF65-F5344CB8AC3E}">
        <p14:creationId xmlns:p14="http://schemas.microsoft.com/office/powerpoint/2010/main" val="3859295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7B3378-E168-4C15-BCA2-2B1566549BDA}"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6C7B52DE-3ED4-4A94-AEED-8BF2C25024F9}"/>
              </a:ext>
            </a:extLst>
          </p:cNvPr>
          <p:cNvPicPr>
            <a:picLocks noChangeAspect="1"/>
          </p:cNvPicPr>
          <p:nvPr userDrawn="1"/>
        </p:nvPicPr>
        <p:blipFill>
          <a:blip r:embed="rId2"/>
          <a:stretch>
            <a:fillRect/>
          </a:stretch>
        </p:blipFill>
        <p:spPr>
          <a:xfrm>
            <a:off x="1441486" y="348946"/>
            <a:ext cx="2124456" cy="1804416"/>
          </a:xfrm>
          <a:prstGeom prst="rect">
            <a:avLst/>
          </a:prstGeom>
        </p:spPr>
      </p:pic>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230107-1D6F-4CBF-8F62-4D5EDE4041A5}"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3581D9-D013-4A9E-B441-3999CFCAE96C}"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94697-95C1-4CCA-AA9B-77835AFB514E}"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51E040-1D61-4D49-83E8-940D50CFEFA2}"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41ACEF-52E8-4C85-B552-5E30F9670B97}"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AF0D4-98C1-4F97-B659-3EAD6F3411B3}"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2922CA-CFAE-4770-B8A5-68C3EAB858FE}"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BD90CF3-124D-4274-814C-BB072FB3E909}" type="datetime1">
              <a:rPr lang="en-US" smtClean="0"/>
              <a:pPr/>
              <a:t>1/9/2020</a:t>
            </a:fld>
            <a:endParaRPr lang="en-US" dirty="0"/>
          </a:p>
        </p:txBody>
      </p:sp>
      <p:pic>
        <p:nvPicPr>
          <p:cNvPr id="7" name="Picture 6">
            <a:extLst>
              <a:ext uri="{FF2B5EF4-FFF2-40B4-BE49-F238E27FC236}">
                <a16:creationId xmlns:a16="http://schemas.microsoft.com/office/drawing/2014/main" id="{87F7BDE2-AFB4-4F98-9425-FEAA4EC80632}"/>
              </a:ext>
            </a:extLst>
          </p:cNvPr>
          <p:cNvPicPr>
            <a:picLocks noChangeAspect="1"/>
          </p:cNvPicPr>
          <p:nvPr userDrawn="1"/>
        </p:nvPicPr>
        <p:blipFill>
          <a:blip r:embed="rId2"/>
          <a:stretch>
            <a:fillRect/>
          </a:stretch>
        </p:blipFill>
        <p:spPr>
          <a:xfrm>
            <a:off x="752145" y="5522257"/>
            <a:ext cx="1368108" cy="1160344"/>
          </a:xfrm>
          <a:prstGeom prst="rect">
            <a:avLst/>
          </a:prstGeom>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E1AB22-F90B-42D2-A09D-1CE59AC03D90}" type="datetime1">
              <a:rPr lang="en-US" smtClean="0"/>
              <a:pPr/>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2E671E-0DD8-476B-BD95-DB831058007F}" type="datetime1">
              <a:rPr lang="en-US" smtClean="0"/>
              <a:pPr/>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659E98-B42E-4511-8637-FBCBBFB97F42}" type="datetime1">
              <a:rPr lang="en-US" smtClean="0"/>
              <a:pPr/>
              <a:t>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56DD34-7662-464A-92A8-6B0365717819}" type="datetime1">
              <a:rPr lang="en-US" smtClean="0"/>
              <a:pPr/>
              <a:t>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455E6-3D0C-497A-9A91-37946F94A759}" type="datetime1">
              <a:rPr lang="en-US" smtClean="0"/>
              <a:pPr/>
              <a:t>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76E7FF-CB18-4397-A710-119F7DDED72B}" type="datetime1">
              <a:rPr lang="en-US" smtClean="0"/>
              <a:pPr/>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236B80-E6D9-4F5A-8B70-381B284CD873}" type="datetime1">
              <a:rPr lang="en-US" smtClean="0"/>
              <a:pPr/>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1BF1F2-D006-4D02-A8FD-91C0D496ABC4}" type="datetime1">
              <a:rPr lang="en-US" smtClean="0"/>
              <a:pPr/>
              <a:t>1/9/2020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ransition spd="slow">
    <p:dissolve/>
  </p:transition>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hyperlink" Target="https://www.antibioticresearch.org.u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2.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C2AC1E-A263-47A7-BD5B-0C35B00D305A}"/>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
        <p:nvSpPr>
          <p:cNvPr id="7" name="TextBox 6">
            <a:extLst>
              <a:ext uri="{FF2B5EF4-FFF2-40B4-BE49-F238E27FC236}">
                <a16:creationId xmlns:a16="http://schemas.microsoft.com/office/drawing/2014/main" id="{4CE8986F-BC7B-4DD0-BEA7-F02A077A780F}"/>
              </a:ext>
            </a:extLst>
          </p:cNvPr>
          <p:cNvSpPr txBox="1"/>
          <p:nvPr/>
        </p:nvSpPr>
        <p:spPr>
          <a:xfrm>
            <a:off x="198645" y="792480"/>
            <a:ext cx="9685665" cy="1569660"/>
          </a:xfrm>
          <a:prstGeom prst="rect">
            <a:avLst/>
          </a:prstGeom>
          <a:noFill/>
        </p:spPr>
        <p:txBody>
          <a:bodyPr wrap="none" rtlCol="0">
            <a:spAutoFit/>
          </a:bodyPr>
          <a:lstStyle/>
          <a:p>
            <a:r>
              <a:rPr lang="en-GB" sz="3200" b="1" dirty="0">
                <a:solidFill>
                  <a:srgbClr val="92D050"/>
                </a:solidFill>
              </a:rPr>
              <a:t>Where are we in the fight against AMR </a:t>
            </a:r>
          </a:p>
          <a:p>
            <a:r>
              <a:rPr lang="en-GB" sz="3200" b="1" dirty="0">
                <a:solidFill>
                  <a:srgbClr val="92D050"/>
                </a:solidFill>
              </a:rPr>
              <a:t>and what is our charity doing to tackle this major</a:t>
            </a:r>
          </a:p>
          <a:p>
            <a:r>
              <a:rPr lang="en-GB" sz="3200" b="1" dirty="0">
                <a:solidFill>
                  <a:srgbClr val="92D050"/>
                </a:solidFill>
              </a:rPr>
              <a:t>health issue?</a:t>
            </a:r>
          </a:p>
        </p:txBody>
      </p:sp>
      <p:sp>
        <p:nvSpPr>
          <p:cNvPr id="2" name="TextBox 1">
            <a:extLst>
              <a:ext uri="{FF2B5EF4-FFF2-40B4-BE49-F238E27FC236}">
                <a16:creationId xmlns:a16="http://schemas.microsoft.com/office/drawing/2014/main" id="{416F62B3-59CA-47BB-BCB5-FED75D3F9ED8}"/>
              </a:ext>
            </a:extLst>
          </p:cNvPr>
          <p:cNvSpPr txBox="1"/>
          <p:nvPr/>
        </p:nvSpPr>
        <p:spPr>
          <a:xfrm>
            <a:off x="198645" y="3027680"/>
            <a:ext cx="6814238" cy="523220"/>
          </a:xfrm>
          <a:prstGeom prst="rect">
            <a:avLst/>
          </a:prstGeom>
          <a:noFill/>
        </p:spPr>
        <p:txBody>
          <a:bodyPr wrap="none" rtlCol="0">
            <a:spAutoFit/>
          </a:bodyPr>
          <a:lstStyle/>
          <a:p>
            <a:r>
              <a:rPr lang="en-GB" sz="2800" b="1" dirty="0"/>
              <a:t>Professor Colin Garner, Chief Executive</a:t>
            </a:r>
          </a:p>
        </p:txBody>
      </p:sp>
    </p:spTree>
    <p:extLst>
      <p:ext uri="{BB962C8B-B14F-4D97-AF65-F5344CB8AC3E}">
        <p14:creationId xmlns:p14="http://schemas.microsoft.com/office/powerpoint/2010/main" val="464089195"/>
      </p:ext>
    </p:extLst>
  </p:cSld>
  <p:clrMapOvr>
    <a:masterClrMapping/>
  </p:clrMapOvr>
  <p:transition spd="slow">
    <p:dissolv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group of people standing around a table&#10;&#10;Description automatically generated">
            <a:extLst>
              <a:ext uri="{FF2B5EF4-FFF2-40B4-BE49-F238E27FC236}">
                <a16:creationId xmlns:a16="http://schemas.microsoft.com/office/drawing/2014/main" id="{53C0E23F-FBCE-49DC-9BA3-59DDC161DF1E}"/>
              </a:ext>
            </a:extLst>
          </p:cNvPr>
          <p:cNvPicPr>
            <a:picLocks noChangeAspect="1"/>
          </p:cNvPicPr>
          <p:nvPr/>
        </p:nvPicPr>
        <p:blipFill>
          <a:blip r:embed="rId2"/>
          <a:stretch>
            <a:fillRect/>
          </a:stretch>
        </p:blipFill>
        <p:spPr>
          <a:xfrm>
            <a:off x="707765" y="2078862"/>
            <a:ext cx="2207598" cy="1995116"/>
          </a:xfrm>
          <a:prstGeom prst="rect">
            <a:avLst/>
          </a:prstGeom>
        </p:spPr>
      </p:pic>
      <p:sp>
        <p:nvSpPr>
          <p:cNvPr id="9" name="TextBox 8">
            <a:extLst>
              <a:ext uri="{FF2B5EF4-FFF2-40B4-BE49-F238E27FC236}">
                <a16:creationId xmlns:a16="http://schemas.microsoft.com/office/drawing/2014/main" id="{AA44E539-5AD4-4456-9B83-17C21DA0D2ED}"/>
              </a:ext>
            </a:extLst>
          </p:cNvPr>
          <p:cNvSpPr txBox="1"/>
          <p:nvPr/>
        </p:nvSpPr>
        <p:spPr>
          <a:xfrm>
            <a:off x="4890608" y="4655035"/>
            <a:ext cx="2949846" cy="923330"/>
          </a:xfrm>
          <a:prstGeom prst="rect">
            <a:avLst/>
          </a:prstGeom>
          <a:noFill/>
        </p:spPr>
        <p:txBody>
          <a:bodyPr wrap="none" rtlCol="0">
            <a:spAutoFit/>
          </a:bodyPr>
          <a:lstStyle/>
          <a:p>
            <a:r>
              <a:rPr lang="en-GB" dirty="0"/>
              <a:t>Non antibiotic alternatives</a:t>
            </a:r>
          </a:p>
          <a:p>
            <a:r>
              <a:rPr lang="en-GB" dirty="0"/>
              <a:t>to treat </a:t>
            </a:r>
            <a:r>
              <a:rPr lang="en-GB" b="1" i="1" dirty="0">
                <a:solidFill>
                  <a:schemeClr val="accent1"/>
                </a:solidFill>
              </a:rPr>
              <a:t>“Travellers’</a:t>
            </a:r>
          </a:p>
          <a:p>
            <a:r>
              <a:rPr lang="en-GB" b="1" i="1" dirty="0">
                <a:solidFill>
                  <a:schemeClr val="accent1"/>
                </a:solidFill>
              </a:rPr>
              <a:t>Diarrhoea”</a:t>
            </a:r>
          </a:p>
        </p:txBody>
      </p:sp>
      <p:sp>
        <p:nvSpPr>
          <p:cNvPr id="7" name="TextBox 6">
            <a:extLst>
              <a:ext uri="{FF2B5EF4-FFF2-40B4-BE49-F238E27FC236}">
                <a16:creationId xmlns:a16="http://schemas.microsoft.com/office/drawing/2014/main" id="{FD64DAFB-3568-42A4-BCDC-5373269D3450}"/>
              </a:ext>
            </a:extLst>
          </p:cNvPr>
          <p:cNvSpPr txBox="1"/>
          <p:nvPr/>
        </p:nvSpPr>
        <p:spPr>
          <a:xfrm>
            <a:off x="6316436" y="2269672"/>
            <a:ext cx="2562959" cy="923330"/>
          </a:xfrm>
          <a:prstGeom prst="rect">
            <a:avLst/>
          </a:prstGeom>
          <a:noFill/>
        </p:spPr>
        <p:txBody>
          <a:bodyPr wrap="square" rtlCol="0">
            <a:spAutoFit/>
          </a:bodyPr>
          <a:lstStyle/>
          <a:p>
            <a:pPr marL="342900" indent="-342900">
              <a:buAutoNum type="arabicPeriod"/>
            </a:pPr>
            <a:r>
              <a:rPr lang="en-GB" dirty="0"/>
              <a:t>Test Sensitivity Discs</a:t>
            </a:r>
          </a:p>
          <a:p>
            <a:pPr marL="342900" indent="-342900">
              <a:buAutoNum type="arabicPeriod"/>
            </a:pPr>
            <a:r>
              <a:rPr lang="en-GB" dirty="0"/>
              <a:t>In depth testing</a:t>
            </a:r>
          </a:p>
        </p:txBody>
      </p:sp>
      <p:sp>
        <p:nvSpPr>
          <p:cNvPr id="2" name="Title 1">
            <a:extLst>
              <a:ext uri="{FF2B5EF4-FFF2-40B4-BE49-F238E27FC236}">
                <a16:creationId xmlns:a16="http://schemas.microsoft.com/office/drawing/2014/main" id="{7B06B7EE-7ECB-473D-9E2C-EB501C2B2A48}"/>
              </a:ext>
            </a:extLst>
          </p:cNvPr>
          <p:cNvSpPr>
            <a:spLocks noGrp="1"/>
          </p:cNvSpPr>
          <p:nvPr>
            <p:ph type="title"/>
          </p:nvPr>
        </p:nvSpPr>
        <p:spPr>
          <a:xfrm>
            <a:off x="677334" y="283529"/>
            <a:ext cx="8596668" cy="1320800"/>
          </a:xfrm>
        </p:spPr>
        <p:txBody>
          <a:bodyPr/>
          <a:lstStyle/>
          <a:p>
            <a:r>
              <a:rPr lang="en-GB" dirty="0"/>
              <a:t>ANTRUK Successes to Date</a:t>
            </a:r>
          </a:p>
        </p:txBody>
      </p:sp>
      <p:sp>
        <p:nvSpPr>
          <p:cNvPr id="3" name="Content Placeholder 2">
            <a:extLst>
              <a:ext uri="{FF2B5EF4-FFF2-40B4-BE49-F238E27FC236}">
                <a16:creationId xmlns:a16="http://schemas.microsoft.com/office/drawing/2014/main" id="{8BAD29B7-EDD0-4001-8E7F-0BBF4A200308}"/>
              </a:ext>
            </a:extLst>
          </p:cNvPr>
          <p:cNvSpPr>
            <a:spLocks noGrp="1"/>
          </p:cNvSpPr>
          <p:nvPr>
            <p:ph idx="1"/>
          </p:nvPr>
        </p:nvSpPr>
        <p:spPr>
          <a:xfrm>
            <a:off x="592274" y="1597063"/>
            <a:ext cx="8596668" cy="3880773"/>
          </a:xfrm>
        </p:spPr>
        <p:txBody>
          <a:bodyPr/>
          <a:lstStyle/>
          <a:p>
            <a:pPr>
              <a:buFont typeface="+mj-lt"/>
              <a:buAutoNum type="arabicPeriod"/>
            </a:pPr>
            <a:r>
              <a:rPr lang="en-GB" u="sng" dirty="0"/>
              <a:t>Research </a:t>
            </a:r>
          </a:p>
        </p:txBody>
      </p:sp>
      <p:sp>
        <p:nvSpPr>
          <p:cNvPr id="5" name="Slide Number Placeholder 4">
            <a:extLst>
              <a:ext uri="{FF2B5EF4-FFF2-40B4-BE49-F238E27FC236}">
                <a16:creationId xmlns:a16="http://schemas.microsoft.com/office/drawing/2014/main" id="{CF27277A-512A-4D1A-931D-0F12F91F8C80}"/>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11" name="TextBox 10">
            <a:extLst>
              <a:ext uri="{FF2B5EF4-FFF2-40B4-BE49-F238E27FC236}">
                <a16:creationId xmlns:a16="http://schemas.microsoft.com/office/drawing/2014/main" id="{2D071E7B-54E5-453D-AFE6-BA9E7DA0DEFD}"/>
              </a:ext>
            </a:extLst>
          </p:cNvPr>
          <p:cNvSpPr txBox="1"/>
          <p:nvPr/>
        </p:nvSpPr>
        <p:spPr>
          <a:xfrm>
            <a:off x="4024895" y="2063729"/>
            <a:ext cx="1901546" cy="2308324"/>
          </a:xfrm>
          <a:prstGeom prst="rect">
            <a:avLst/>
          </a:prstGeom>
          <a:noFill/>
        </p:spPr>
        <p:txBody>
          <a:bodyPr wrap="none" rtlCol="0">
            <a:spAutoFit/>
          </a:bodyPr>
          <a:lstStyle/>
          <a:p>
            <a:r>
              <a:rPr lang="en-GB" dirty="0"/>
              <a:t>1.Antibiotic</a:t>
            </a:r>
          </a:p>
          <a:p>
            <a:r>
              <a:rPr lang="en-GB" dirty="0"/>
              <a:t> Resistance</a:t>
            </a:r>
          </a:p>
          <a:p>
            <a:r>
              <a:rPr lang="en-GB" dirty="0"/>
              <a:t>2.New Antibiotic</a:t>
            </a:r>
          </a:p>
          <a:p>
            <a:r>
              <a:rPr lang="en-GB" dirty="0"/>
              <a:t> therapies</a:t>
            </a:r>
          </a:p>
          <a:p>
            <a:r>
              <a:rPr lang="en-GB" dirty="0"/>
              <a:t>3. Health and</a:t>
            </a:r>
          </a:p>
          <a:p>
            <a:r>
              <a:rPr lang="en-GB" dirty="0"/>
              <a:t> societal</a:t>
            </a:r>
          </a:p>
          <a:p>
            <a:r>
              <a:rPr lang="en-GB" dirty="0"/>
              <a:t> impact</a:t>
            </a:r>
          </a:p>
          <a:p>
            <a:endParaRPr lang="en-GB" dirty="0"/>
          </a:p>
        </p:txBody>
      </p:sp>
      <p:graphicFrame>
        <p:nvGraphicFramePr>
          <p:cNvPr id="6" name="Diagram 5">
            <a:extLst>
              <a:ext uri="{FF2B5EF4-FFF2-40B4-BE49-F238E27FC236}">
                <a16:creationId xmlns:a16="http://schemas.microsoft.com/office/drawing/2014/main" id="{7D5765EB-448F-4F49-AA4F-7C58114A02D6}"/>
              </a:ext>
            </a:extLst>
          </p:cNvPr>
          <p:cNvGraphicFramePr/>
          <p:nvPr>
            <p:extLst>
              <p:ext uri="{D42A27DB-BD31-4B8C-83A1-F6EECF244321}">
                <p14:modId xmlns:p14="http://schemas.microsoft.com/office/powerpoint/2010/main" val="3535175965"/>
              </p:ext>
            </p:extLst>
          </p:nvPr>
        </p:nvGraphicFramePr>
        <p:xfrm>
          <a:off x="1783768" y="889687"/>
          <a:ext cx="8596668" cy="5738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Footer Placeholder 2">
            <a:extLst>
              <a:ext uri="{FF2B5EF4-FFF2-40B4-BE49-F238E27FC236}">
                <a16:creationId xmlns:a16="http://schemas.microsoft.com/office/drawing/2014/main" id="{DA24D14D-F89E-403F-9B7E-5797B2F64CDB}"/>
              </a:ext>
            </a:extLst>
          </p:cNvPr>
          <p:cNvSpPr>
            <a:spLocks noGrp="1"/>
          </p:cNvSpPr>
          <p:nvPr>
            <p:ph type="ftr" sz="quarter" idx="11"/>
          </p:nvPr>
        </p:nvSpPr>
        <p:spPr>
          <a:xfrm>
            <a:off x="1186617" y="6404557"/>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3378568933"/>
      </p:ext>
    </p:extLst>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4BE7-65AC-44FA-BCB6-1755135762DE}"/>
              </a:ext>
            </a:extLst>
          </p:cNvPr>
          <p:cNvSpPr>
            <a:spLocks noGrp="1"/>
          </p:cNvSpPr>
          <p:nvPr>
            <p:ph type="title"/>
          </p:nvPr>
        </p:nvSpPr>
        <p:spPr>
          <a:xfrm>
            <a:off x="677334" y="313086"/>
            <a:ext cx="8596668" cy="661639"/>
          </a:xfrm>
        </p:spPr>
        <p:txBody>
          <a:bodyPr/>
          <a:lstStyle/>
          <a:p>
            <a:r>
              <a:rPr lang="en-GB" dirty="0"/>
              <a:t>2019 Small Research Grant recipients</a:t>
            </a:r>
          </a:p>
        </p:txBody>
      </p:sp>
      <p:sp>
        <p:nvSpPr>
          <p:cNvPr id="4" name="Slide Number Placeholder 3">
            <a:extLst>
              <a:ext uri="{FF2B5EF4-FFF2-40B4-BE49-F238E27FC236}">
                <a16:creationId xmlns:a16="http://schemas.microsoft.com/office/drawing/2014/main" id="{55F6BCEF-A366-4718-AA73-0C1FCFA2AA64}"/>
              </a:ext>
            </a:extLst>
          </p:cNvPr>
          <p:cNvSpPr>
            <a:spLocks noGrp="1"/>
          </p:cNvSpPr>
          <p:nvPr>
            <p:ph type="sldNum" sz="quarter" idx="12"/>
          </p:nvPr>
        </p:nvSpPr>
        <p:spPr/>
        <p:txBody>
          <a:bodyPr/>
          <a:lstStyle/>
          <a:p>
            <a:fld id="{D57F1E4F-1CFF-5643-939E-217C01CDF565}" type="slidenum">
              <a:rPr lang="en-US" smtClean="0"/>
              <a:pPr/>
              <a:t>11</a:t>
            </a:fld>
            <a:endParaRPr lang="en-US" dirty="0"/>
          </a:p>
        </p:txBody>
      </p:sp>
      <p:graphicFrame>
        <p:nvGraphicFramePr>
          <p:cNvPr id="5" name="Table 5">
            <a:extLst>
              <a:ext uri="{FF2B5EF4-FFF2-40B4-BE49-F238E27FC236}">
                <a16:creationId xmlns:a16="http://schemas.microsoft.com/office/drawing/2014/main" id="{65170DFD-A771-4FF7-A489-2C750A0B972D}"/>
              </a:ext>
            </a:extLst>
          </p:cNvPr>
          <p:cNvGraphicFramePr>
            <a:graphicFrameLocks noGrp="1"/>
          </p:cNvGraphicFramePr>
          <p:nvPr>
            <p:extLst>
              <p:ext uri="{D42A27DB-BD31-4B8C-83A1-F6EECF244321}">
                <p14:modId xmlns:p14="http://schemas.microsoft.com/office/powerpoint/2010/main" val="3454785272"/>
              </p:ext>
            </p:extLst>
          </p:nvPr>
        </p:nvGraphicFramePr>
        <p:xfrm>
          <a:off x="467016" y="1540986"/>
          <a:ext cx="8806986" cy="4717863"/>
        </p:xfrm>
        <a:graphic>
          <a:graphicData uri="http://schemas.openxmlformats.org/drawingml/2006/table">
            <a:tbl>
              <a:tblPr firstRow="1" bandRow="1">
                <a:tableStyleId>{5C22544A-7EE6-4342-B048-85BDC9FD1C3A}</a:tableStyleId>
              </a:tblPr>
              <a:tblGrid>
                <a:gridCol w="2935662">
                  <a:extLst>
                    <a:ext uri="{9D8B030D-6E8A-4147-A177-3AD203B41FA5}">
                      <a16:colId xmlns:a16="http://schemas.microsoft.com/office/drawing/2014/main" val="3304764709"/>
                    </a:ext>
                  </a:extLst>
                </a:gridCol>
                <a:gridCol w="2935662">
                  <a:extLst>
                    <a:ext uri="{9D8B030D-6E8A-4147-A177-3AD203B41FA5}">
                      <a16:colId xmlns:a16="http://schemas.microsoft.com/office/drawing/2014/main" val="227004538"/>
                    </a:ext>
                  </a:extLst>
                </a:gridCol>
                <a:gridCol w="2935662">
                  <a:extLst>
                    <a:ext uri="{9D8B030D-6E8A-4147-A177-3AD203B41FA5}">
                      <a16:colId xmlns:a16="http://schemas.microsoft.com/office/drawing/2014/main" val="1577065341"/>
                    </a:ext>
                  </a:extLst>
                </a:gridCol>
              </a:tblGrid>
              <a:tr h="465903">
                <a:tc>
                  <a:txBody>
                    <a:bodyPr/>
                    <a:lstStyle/>
                    <a:p>
                      <a:r>
                        <a:rPr lang="en-GB" sz="1700" dirty="0"/>
                        <a:t>Name</a:t>
                      </a:r>
                    </a:p>
                  </a:txBody>
                  <a:tcPr/>
                </a:tc>
                <a:tc>
                  <a:txBody>
                    <a:bodyPr/>
                    <a:lstStyle/>
                    <a:p>
                      <a:r>
                        <a:rPr lang="en-GB" sz="1700" dirty="0"/>
                        <a:t>Organisation</a:t>
                      </a:r>
                    </a:p>
                  </a:txBody>
                  <a:tcPr/>
                </a:tc>
                <a:tc>
                  <a:txBody>
                    <a:bodyPr/>
                    <a:lstStyle/>
                    <a:p>
                      <a:r>
                        <a:rPr lang="en-GB" sz="1700" dirty="0"/>
                        <a:t>Title</a:t>
                      </a:r>
                    </a:p>
                  </a:txBody>
                  <a:tcPr/>
                </a:tc>
                <a:extLst>
                  <a:ext uri="{0D108BD9-81ED-4DB2-BD59-A6C34878D82A}">
                    <a16:rowId xmlns:a16="http://schemas.microsoft.com/office/drawing/2014/main" val="2996378387"/>
                  </a:ext>
                </a:extLst>
              </a:tr>
              <a:tr h="465903">
                <a:tc>
                  <a:txBody>
                    <a:bodyPr/>
                    <a:lstStyle/>
                    <a:p>
                      <a:r>
                        <a:rPr lang="en-GB" sz="1700" dirty="0"/>
                        <a:t>Dr Ishwar Singh</a:t>
                      </a:r>
                    </a:p>
                  </a:txBody>
                  <a:tcPr/>
                </a:tc>
                <a:tc>
                  <a:txBody>
                    <a:bodyPr/>
                    <a:lstStyle/>
                    <a:p>
                      <a:r>
                        <a:rPr lang="en-GB" sz="1700" dirty="0"/>
                        <a:t>University of Lincoln</a:t>
                      </a:r>
                    </a:p>
                  </a:txBody>
                  <a:tcPr/>
                </a:tc>
                <a:tc>
                  <a:txBody>
                    <a:bodyPr/>
                    <a:lstStyle/>
                    <a:p>
                      <a:r>
                        <a:rPr lang="en-GB" sz="1700" dirty="0"/>
                        <a:t>Evaluation of bacterial tolerance to synthetic </a:t>
                      </a:r>
                      <a:r>
                        <a:rPr lang="en-GB" sz="1700" dirty="0" err="1"/>
                        <a:t>teixobactins</a:t>
                      </a:r>
                      <a:endParaRPr lang="en-GB" sz="1700" dirty="0"/>
                    </a:p>
                  </a:txBody>
                  <a:tcPr/>
                </a:tc>
                <a:extLst>
                  <a:ext uri="{0D108BD9-81ED-4DB2-BD59-A6C34878D82A}">
                    <a16:rowId xmlns:a16="http://schemas.microsoft.com/office/drawing/2014/main" val="3022636186"/>
                  </a:ext>
                </a:extLst>
              </a:tr>
              <a:tr h="465903">
                <a:tc>
                  <a:txBody>
                    <a:bodyPr/>
                    <a:lstStyle/>
                    <a:p>
                      <a:r>
                        <a:rPr lang="en-GB" sz="1700" dirty="0"/>
                        <a:t>Mr Christopher Beaudoin</a:t>
                      </a:r>
                    </a:p>
                  </a:txBody>
                  <a:tcPr/>
                </a:tc>
                <a:tc>
                  <a:txBody>
                    <a:bodyPr/>
                    <a:lstStyle/>
                    <a:p>
                      <a:r>
                        <a:rPr lang="en-GB" sz="1700" dirty="0"/>
                        <a:t>University of Cambridge</a:t>
                      </a:r>
                    </a:p>
                  </a:txBody>
                  <a:tcPr/>
                </a:tc>
                <a:tc>
                  <a:txBody>
                    <a:bodyPr/>
                    <a:lstStyle/>
                    <a:p>
                      <a:r>
                        <a:rPr lang="en-GB" sz="1700" dirty="0"/>
                        <a:t>Inhibition of the </a:t>
                      </a:r>
                      <a:r>
                        <a:rPr lang="en-GB" sz="1700" i="1" dirty="0"/>
                        <a:t>Mycobacterium tuberculosis </a:t>
                      </a:r>
                      <a:r>
                        <a:rPr lang="en-GB" sz="1700" dirty="0" err="1"/>
                        <a:t>RecA</a:t>
                      </a:r>
                      <a:r>
                        <a:rPr lang="en-GB" sz="1700" dirty="0"/>
                        <a:t> protein</a:t>
                      </a:r>
                    </a:p>
                  </a:txBody>
                  <a:tcPr/>
                </a:tc>
                <a:extLst>
                  <a:ext uri="{0D108BD9-81ED-4DB2-BD59-A6C34878D82A}">
                    <a16:rowId xmlns:a16="http://schemas.microsoft.com/office/drawing/2014/main" val="179139689"/>
                  </a:ext>
                </a:extLst>
              </a:tr>
              <a:tr h="465903">
                <a:tc>
                  <a:txBody>
                    <a:bodyPr/>
                    <a:lstStyle/>
                    <a:p>
                      <a:r>
                        <a:rPr lang="en-GB" sz="1700" dirty="0"/>
                        <a:t>Professor Jamie Davies</a:t>
                      </a:r>
                    </a:p>
                  </a:txBody>
                  <a:tcPr/>
                </a:tc>
                <a:tc>
                  <a:txBody>
                    <a:bodyPr/>
                    <a:lstStyle/>
                    <a:p>
                      <a:r>
                        <a:rPr lang="en-GB" sz="1700" dirty="0"/>
                        <a:t>University of Edinburgh</a:t>
                      </a:r>
                    </a:p>
                  </a:txBody>
                  <a:tcPr/>
                </a:tc>
                <a:tc>
                  <a:txBody>
                    <a:bodyPr/>
                    <a:lstStyle/>
                    <a:p>
                      <a:r>
                        <a:rPr lang="en-GB" sz="1700" dirty="0" err="1"/>
                        <a:t>AntibioticDb</a:t>
                      </a:r>
                      <a:r>
                        <a:rPr lang="en-GB" sz="1700" dirty="0"/>
                        <a:t> database, and BPS/IUPHAR Guide to PHARMACOLOGY database, working together to create a powerful data resource for antibiotic pharmacology</a:t>
                      </a:r>
                    </a:p>
                  </a:txBody>
                  <a:tcPr/>
                </a:tc>
                <a:extLst>
                  <a:ext uri="{0D108BD9-81ED-4DB2-BD59-A6C34878D82A}">
                    <a16:rowId xmlns:a16="http://schemas.microsoft.com/office/drawing/2014/main" val="3535594982"/>
                  </a:ext>
                </a:extLst>
              </a:tr>
              <a:tr h="465903">
                <a:tc>
                  <a:txBody>
                    <a:bodyPr/>
                    <a:lstStyle/>
                    <a:p>
                      <a:r>
                        <a:rPr lang="en-GB" sz="1700" dirty="0"/>
                        <a:t>Dr Julia Hubbard</a:t>
                      </a:r>
                    </a:p>
                  </a:txBody>
                  <a:tcPr/>
                </a:tc>
                <a:tc>
                  <a:txBody>
                    <a:bodyPr/>
                    <a:lstStyle/>
                    <a:p>
                      <a:r>
                        <a:rPr lang="en-GB" sz="1700" dirty="0"/>
                        <a:t>University of Newcastle</a:t>
                      </a:r>
                    </a:p>
                  </a:txBody>
                  <a:tcPr/>
                </a:tc>
                <a:tc>
                  <a:txBody>
                    <a:bodyPr/>
                    <a:lstStyle/>
                    <a:p>
                      <a:r>
                        <a:rPr lang="en-GB" sz="1700" dirty="0"/>
                        <a:t>Enabling structure based drug discovery on the outer membrane protein </a:t>
                      </a:r>
                      <a:r>
                        <a:rPr lang="en-GB" sz="1700" dirty="0" err="1"/>
                        <a:t>LptDE</a:t>
                      </a:r>
                      <a:endParaRPr lang="en-GB" sz="1700" dirty="0"/>
                    </a:p>
                  </a:txBody>
                  <a:tcPr/>
                </a:tc>
                <a:extLst>
                  <a:ext uri="{0D108BD9-81ED-4DB2-BD59-A6C34878D82A}">
                    <a16:rowId xmlns:a16="http://schemas.microsoft.com/office/drawing/2014/main" val="3094909265"/>
                  </a:ext>
                </a:extLst>
              </a:tr>
            </a:tbl>
          </a:graphicData>
        </a:graphic>
      </p:graphicFrame>
      <p:sp>
        <p:nvSpPr>
          <p:cNvPr id="6" name="Footer Placeholder 2">
            <a:extLst>
              <a:ext uri="{FF2B5EF4-FFF2-40B4-BE49-F238E27FC236}">
                <a16:creationId xmlns:a16="http://schemas.microsoft.com/office/drawing/2014/main" id="{93B8924A-16CA-4325-B279-16AFF67710F1}"/>
              </a:ext>
            </a:extLst>
          </p:cNvPr>
          <p:cNvSpPr>
            <a:spLocks noGrp="1"/>
          </p:cNvSpPr>
          <p:nvPr>
            <p:ph type="ftr" sz="quarter" idx="11"/>
          </p:nvPr>
        </p:nvSpPr>
        <p:spPr>
          <a:xfrm>
            <a:off x="768774" y="6362351"/>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3051100544"/>
      </p:ext>
    </p:extLst>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6" descr="A person posing for the camera&#10;&#10;Description automatically generated">
            <a:extLst>
              <a:ext uri="{FF2B5EF4-FFF2-40B4-BE49-F238E27FC236}">
                <a16:creationId xmlns:a16="http://schemas.microsoft.com/office/drawing/2014/main" id="{2C859CA6-BF9F-4616-9794-FF195F18F6F4}"/>
              </a:ext>
            </a:extLst>
          </p:cNvPr>
          <p:cNvPicPr>
            <a:picLocks noChangeAspect="1"/>
          </p:cNvPicPr>
          <p:nvPr/>
        </p:nvPicPr>
        <p:blipFill rotWithShape="1">
          <a:blip r:embed="rId3"/>
          <a:srcRect l="12891" r="10001" b="-2"/>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B2C2F55-DFDF-4D32-B494-74CD6B728C4D}"/>
              </a:ext>
            </a:extLst>
          </p:cNvPr>
          <p:cNvSpPr>
            <a:spLocks noGrp="1"/>
          </p:cNvSpPr>
          <p:nvPr>
            <p:ph type="title"/>
          </p:nvPr>
        </p:nvSpPr>
        <p:spPr>
          <a:xfrm>
            <a:off x="249710" y="388276"/>
            <a:ext cx="4692993" cy="1320800"/>
          </a:xfrm>
        </p:spPr>
        <p:txBody>
          <a:bodyPr>
            <a:normAutofit/>
          </a:bodyPr>
          <a:lstStyle/>
          <a:p>
            <a:pPr>
              <a:lnSpc>
                <a:spcPct val="90000"/>
              </a:lnSpc>
            </a:pPr>
            <a:r>
              <a:rPr lang="en-GB" sz="4000" dirty="0"/>
              <a:t>Patient Support Pilot</a:t>
            </a:r>
          </a:p>
        </p:txBody>
      </p:sp>
      <p:sp>
        <p:nvSpPr>
          <p:cNvPr id="3" name="Content Placeholder 2">
            <a:extLst>
              <a:ext uri="{FF2B5EF4-FFF2-40B4-BE49-F238E27FC236}">
                <a16:creationId xmlns:a16="http://schemas.microsoft.com/office/drawing/2014/main" id="{8C7CFBA0-BCDB-4125-9201-58976DD6F70E}"/>
              </a:ext>
            </a:extLst>
          </p:cNvPr>
          <p:cNvSpPr>
            <a:spLocks noGrp="1"/>
          </p:cNvSpPr>
          <p:nvPr>
            <p:ph idx="1"/>
          </p:nvPr>
        </p:nvSpPr>
        <p:spPr>
          <a:xfrm>
            <a:off x="281420" y="1663470"/>
            <a:ext cx="4970202" cy="3880773"/>
          </a:xfrm>
        </p:spPr>
        <p:txBody>
          <a:bodyPr>
            <a:noAutofit/>
          </a:bodyPr>
          <a:lstStyle/>
          <a:p>
            <a:pPr>
              <a:lnSpc>
                <a:spcPct val="90000"/>
              </a:lnSpc>
              <a:buFont typeface="Courier New" pitchFamily="49" charset="0"/>
              <a:buChar char="o"/>
            </a:pPr>
            <a:r>
              <a:rPr lang="en-GB" dirty="0"/>
              <a:t>A clear unmet need for patients and carers</a:t>
            </a:r>
          </a:p>
          <a:p>
            <a:pPr>
              <a:lnSpc>
                <a:spcPct val="90000"/>
              </a:lnSpc>
              <a:buFont typeface="Courier New" pitchFamily="49" charset="0"/>
              <a:buChar char="o"/>
            </a:pPr>
            <a:r>
              <a:rPr lang="en-GB" dirty="0"/>
              <a:t>Patient Support Officer recruited who will:</a:t>
            </a:r>
          </a:p>
          <a:p>
            <a:pPr lvl="1">
              <a:lnSpc>
                <a:spcPct val="90000"/>
              </a:lnSpc>
              <a:buFont typeface="Courier New" pitchFamily="49" charset="0"/>
              <a:buChar char="o"/>
            </a:pPr>
            <a:r>
              <a:rPr lang="en-GB" sz="1800" dirty="0"/>
              <a:t>Provide a </a:t>
            </a:r>
            <a:r>
              <a:rPr lang="en-GB" sz="1800" b="1" i="1" dirty="0">
                <a:solidFill>
                  <a:schemeClr val="accent1"/>
                </a:solidFill>
              </a:rPr>
              <a:t>single point of contact </a:t>
            </a:r>
            <a:r>
              <a:rPr lang="en-GB" sz="1800" dirty="0"/>
              <a:t>for patients reaching out to ANTRUK</a:t>
            </a:r>
          </a:p>
          <a:p>
            <a:pPr lvl="1">
              <a:lnSpc>
                <a:spcPct val="90000"/>
              </a:lnSpc>
              <a:buFont typeface="Courier New" pitchFamily="49" charset="0"/>
              <a:buChar char="o"/>
            </a:pPr>
            <a:r>
              <a:rPr lang="en-GB" sz="1800" b="1" i="1" dirty="0">
                <a:solidFill>
                  <a:schemeClr val="accent1"/>
                </a:solidFill>
              </a:rPr>
              <a:t>Identify</a:t>
            </a:r>
            <a:r>
              <a:rPr lang="en-GB" sz="1800" dirty="0"/>
              <a:t> patient information needs</a:t>
            </a:r>
          </a:p>
          <a:p>
            <a:pPr lvl="1">
              <a:lnSpc>
                <a:spcPct val="90000"/>
              </a:lnSpc>
              <a:buFont typeface="Courier New" pitchFamily="49" charset="0"/>
              <a:buChar char="o"/>
            </a:pPr>
            <a:r>
              <a:rPr lang="en-GB" sz="1800" b="1" i="1" dirty="0">
                <a:solidFill>
                  <a:schemeClr val="accent1"/>
                </a:solidFill>
              </a:rPr>
              <a:t>Develop information </a:t>
            </a:r>
            <a:r>
              <a:rPr lang="en-GB" sz="1800" dirty="0"/>
              <a:t>to meet unmet needs</a:t>
            </a:r>
          </a:p>
          <a:p>
            <a:pPr lvl="1">
              <a:lnSpc>
                <a:spcPct val="90000"/>
              </a:lnSpc>
              <a:buFont typeface="Courier New" pitchFamily="49" charset="0"/>
              <a:buChar char="o"/>
            </a:pPr>
            <a:r>
              <a:rPr lang="en-GB" sz="1800" dirty="0"/>
              <a:t>Design and create a web based </a:t>
            </a:r>
            <a:r>
              <a:rPr lang="en-GB" sz="1800" b="1" i="1" dirty="0">
                <a:solidFill>
                  <a:schemeClr val="accent1"/>
                </a:solidFill>
              </a:rPr>
              <a:t>“One Stop Shop” </a:t>
            </a:r>
            <a:r>
              <a:rPr lang="en-GB" sz="1800" dirty="0"/>
              <a:t>for information</a:t>
            </a:r>
          </a:p>
          <a:p>
            <a:pPr lvl="1">
              <a:lnSpc>
                <a:spcPct val="90000"/>
              </a:lnSpc>
              <a:buFont typeface="Courier New" pitchFamily="49" charset="0"/>
              <a:buChar char="o"/>
            </a:pPr>
            <a:r>
              <a:rPr lang="en-GB" sz="1800" dirty="0"/>
              <a:t>Develop a </a:t>
            </a:r>
            <a:r>
              <a:rPr lang="en-GB" sz="1800" b="1" i="1" dirty="0">
                <a:solidFill>
                  <a:schemeClr val="accent1"/>
                </a:solidFill>
              </a:rPr>
              <a:t>patient network </a:t>
            </a:r>
            <a:r>
              <a:rPr lang="en-GB" sz="1800" dirty="0"/>
              <a:t>for support</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48CFA2D4-2C0A-4A75-BD75-5A0032476DD9}"/>
              </a:ext>
            </a:extLst>
          </p:cNvPr>
          <p:cNvSpPr>
            <a:spLocks noGrp="1"/>
          </p:cNvSpPr>
          <p:nvPr>
            <p:ph type="sldNum" sz="quarter" idx="12"/>
          </p:nvPr>
        </p:nvSpPr>
        <p:spPr>
          <a:xfrm>
            <a:off x="8590663" y="6041362"/>
            <a:ext cx="683339" cy="365125"/>
          </a:xfrm>
        </p:spPr>
        <p:txBody>
          <a:bodyPr>
            <a:normAutofit/>
          </a:bodyPr>
          <a:lstStyle/>
          <a:p>
            <a:pPr>
              <a:spcAft>
                <a:spcPts val="600"/>
              </a:spcAft>
            </a:pPr>
            <a:fld id="{D57F1E4F-1CFF-5643-939E-217C01CDF565}" type="slidenum">
              <a:rPr lang="en-US">
                <a:solidFill>
                  <a:srgbClr val="FFFFFF"/>
                </a:solidFill>
              </a:rPr>
              <a:pPr>
                <a:spcAft>
                  <a:spcPts val="600"/>
                </a:spcAft>
              </a:pPr>
              <a:t>12</a:t>
            </a:fld>
            <a:endParaRPr lang="en-US">
              <a:solidFill>
                <a:srgbClr val="FFFFFF"/>
              </a:solidFill>
            </a:endParaRPr>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Footer Placeholder 2">
            <a:extLst>
              <a:ext uri="{FF2B5EF4-FFF2-40B4-BE49-F238E27FC236}">
                <a16:creationId xmlns:a16="http://schemas.microsoft.com/office/drawing/2014/main" id="{1263FA77-893F-408D-9883-F7F9DC20222E}"/>
              </a:ext>
            </a:extLst>
          </p:cNvPr>
          <p:cNvSpPr>
            <a:spLocks noGrp="1"/>
          </p:cNvSpPr>
          <p:nvPr>
            <p:ph type="ftr" sz="quarter" idx="11"/>
          </p:nvPr>
        </p:nvSpPr>
        <p:spPr>
          <a:xfrm>
            <a:off x="428053" y="6310313"/>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2919986259"/>
      </p:ext>
    </p:extLst>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4863-BAF0-49E1-BBAA-F3DD5DF8C88F}"/>
              </a:ext>
            </a:extLst>
          </p:cNvPr>
          <p:cNvSpPr>
            <a:spLocks noGrp="1"/>
          </p:cNvSpPr>
          <p:nvPr>
            <p:ph type="title"/>
          </p:nvPr>
        </p:nvSpPr>
        <p:spPr>
          <a:xfrm>
            <a:off x="504335" y="621956"/>
            <a:ext cx="2930518" cy="1320800"/>
          </a:xfrm>
        </p:spPr>
        <p:txBody>
          <a:bodyPr anchor="ctr">
            <a:normAutofit/>
          </a:bodyPr>
          <a:lstStyle/>
          <a:p>
            <a:pPr>
              <a:lnSpc>
                <a:spcPct val="90000"/>
              </a:lnSpc>
            </a:pPr>
            <a:r>
              <a:rPr lang="en-GB" sz="4000" dirty="0"/>
              <a:t>Fundraising</a:t>
            </a:r>
          </a:p>
        </p:txBody>
      </p:sp>
      <p:sp>
        <p:nvSpPr>
          <p:cNvPr id="3" name="Content Placeholder 2">
            <a:extLst>
              <a:ext uri="{FF2B5EF4-FFF2-40B4-BE49-F238E27FC236}">
                <a16:creationId xmlns:a16="http://schemas.microsoft.com/office/drawing/2014/main" id="{82753546-97B0-4867-8E4C-DA582FAECB6F}"/>
              </a:ext>
            </a:extLst>
          </p:cNvPr>
          <p:cNvSpPr>
            <a:spLocks noGrp="1"/>
          </p:cNvSpPr>
          <p:nvPr>
            <p:ph idx="1"/>
          </p:nvPr>
        </p:nvSpPr>
        <p:spPr>
          <a:xfrm>
            <a:off x="481914" y="2160589"/>
            <a:ext cx="3262183" cy="3880773"/>
          </a:xfrm>
        </p:spPr>
        <p:txBody>
          <a:bodyPr>
            <a:normAutofit/>
          </a:bodyPr>
          <a:lstStyle/>
          <a:p>
            <a:pPr>
              <a:lnSpc>
                <a:spcPct val="90000"/>
              </a:lnSpc>
              <a:buFont typeface="Courier New" pitchFamily="49" charset="0"/>
              <a:buChar char="o"/>
            </a:pPr>
            <a:r>
              <a:rPr lang="en-GB" dirty="0"/>
              <a:t>All ANTRUK’s income is generated by fundraising – </a:t>
            </a:r>
            <a:br>
              <a:rPr lang="en-GB" dirty="0"/>
            </a:br>
            <a:r>
              <a:rPr lang="en-GB" dirty="0"/>
              <a:t>we receive no government</a:t>
            </a:r>
            <a:br>
              <a:rPr lang="en-GB" dirty="0"/>
            </a:br>
            <a:r>
              <a:rPr lang="en-GB" dirty="0"/>
              <a:t>funding</a:t>
            </a:r>
          </a:p>
          <a:p>
            <a:pPr>
              <a:lnSpc>
                <a:spcPct val="90000"/>
              </a:lnSpc>
              <a:buFont typeface="Courier New" pitchFamily="49" charset="0"/>
              <a:buChar char="o"/>
            </a:pPr>
            <a:r>
              <a:rPr lang="en-GB" dirty="0"/>
              <a:t>Supported by small dedicated team of fundraisers</a:t>
            </a:r>
          </a:p>
          <a:p>
            <a:pPr>
              <a:lnSpc>
                <a:spcPct val="90000"/>
              </a:lnSpc>
              <a:buFont typeface="Courier New" pitchFamily="49" charset="0"/>
              <a:buChar char="o"/>
            </a:pPr>
            <a:r>
              <a:rPr lang="en-GB" dirty="0"/>
              <a:t>Networks of volunteers help to raise funds and spread the word about antibiotic resistance</a:t>
            </a:r>
          </a:p>
          <a:p>
            <a:pPr>
              <a:lnSpc>
                <a:spcPct val="90000"/>
              </a:lnSpc>
            </a:pPr>
            <a:endParaRPr lang="en-GB" dirty="0"/>
          </a:p>
        </p:txBody>
      </p:sp>
      <p:sp>
        <p:nvSpPr>
          <p:cNvPr id="5" name="Slide Number Placeholder 4">
            <a:extLst>
              <a:ext uri="{FF2B5EF4-FFF2-40B4-BE49-F238E27FC236}">
                <a16:creationId xmlns:a16="http://schemas.microsoft.com/office/drawing/2014/main" id="{761E80E6-75CD-4E6F-8A3E-C36E4108685A}"/>
              </a:ext>
            </a:extLst>
          </p:cNvPr>
          <p:cNvSpPr>
            <a:spLocks noGrp="1"/>
          </p:cNvSpPr>
          <p:nvPr>
            <p:ph type="sldNum" sz="quarter" idx="12"/>
          </p:nvPr>
        </p:nvSpPr>
        <p:spPr>
          <a:xfrm>
            <a:off x="8590663" y="6041362"/>
            <a:ext cx="683339" cy="365125"/>
          </a:xfrm>
        </p:spPr>
        <p:txBody>
          <a:bodyPr>
            <a:normAutofit/>
          </a:bodyPr>
          <a:lstStyle/>
          <a:p>
            <a:pPr>
              <a:spcAft>
                <a:spcPts val="600"/>
              </a:spcAft>
            </a:pPr>
            <a:fld id="{D57F1E4F-1CFF-5643-939E-217C01CDF565}" type="slidenum">
              <a:rPr lang="en-US" smtClean="0"/>
              <a:pPr>
                <a:spcAft>
                  <a:spcPts val="600"/>
                </a:spcAft>
              </a:pPr>
              <a:t>13</a:t>
            </a:fld>
            <a:endParaRPr lang="en-US"/>
          </a:p>
        </p:txBody>
      </p:sp>
      <p:pic>
        <p:nvPicPr>
          <p:cNvPr id="1026" name="Picture 2" descr="Image may contain: 8 people, people smiling, people standing, shoes, child and outdoor">
            <a:extLst>
              <a:ext uri="{FF2B5EF4-FFF2-40B4-BE49-F238E27FC236}">
                <a16:creationId xmlns:a16="http://schemas.microsoft.com/office/drawing/2014/main" id="{FC1BB499-3232-455F-B494-3B938ACB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236" y="396772"/>
            <a:ext cx="3238192" cy="23731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4 people, people smiling, people standing">
            <a:extLst>
              <a:ext uri="{FF2B5EF4-FFF2-40B4-BE49-F238E27FC236}">
                <a16:creationId xmlns:a16="http://schemas.microsoft.com/office/drawing/2014/main" id="{7935C465-99AA-4C59-B023-82055FEF4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236" y="3170732"/>
            <a:ext cx="3006619" cy="2469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ay contain: 8 people, people smiling, people standing and outdoor">
            <a:extLst>
              <a:ext uri="{FF2B5EF4-FFF2-40B4-BE49-F238E27FC236}">
                <a16:creationId xmlns:a16="http://schemas.microsoft.com/office/drawing/2014/main" id="{3BF68D21-5A24-4742-8494-43D2ACBBA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6197" y="3170732"/>
            <a:ext cx="2621857" cy="28056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6FA248B-C89F-4C32-8821-8E8C8E92EC26}"/>
              </a:ext>
            </a:extLst>
          </p:cNvPr>
          <p:cNvPicPr>
            <a:picLocks noChangeAspect="1"/>
          </p:cNvPicPr>
          <p:nvPr/>
        </p:nvPicPr>
        <p:blipFill>
          <a:blip r:embed="rId6"/>
          <a:stretch>
            <a:fillRect/>
          </a:stretch>
        </p:blipFill>
        <p:spPr>
          <a:xfrm>
            <a:off x="3744097" y="396772"/>
            <a:ext cx="3006619" cy="2250653"/>
          </a:xfrm>
          <a:prstGeom prst="rect">
            <a:avLst/>
          </a:prstGeom>
        </p:spPr>
      </p:pic>
      <p:sp>
        <p:nvSpPr>
          <p:cNvPr id="9" name="Footer Placeholder 2">
            <a:extLst>
              <a:ext uri="{FF2B5EF4-FFF2-40B4-BE49-F238E27FC236}">
                <a16:creationId xmlns:a16="http://schemas.microsoft.com/office/drawing/2014/main" id="{B3051726-16BE-4A20-83DC-AA63DE5B9302}"/>
              </a:ext>
            </a:extLst>
          </p:cNvPr>
          <p:cNvSpPr>
            <a:spLocks noGrp="1"/>
          </p:cNvSpPr>
          <p:nvPr>
            <p:ph type="ftr" sz="quarter" idx="11"/>
          </p:nvPr>
        </p:nvSpPr>
        <p:spPr>
          <a:xfrm>
            <a:off x="768774" y="6248400"/>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1857079732"/>
      </p:ext>
    </p:extLst>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4863-BAF0-49E1-BBAA-F3DD5DF8C88F}"/>
              </a:ext>
            </a:extLst>
          </p:cNvPr>
          <p:cNvSpPr>
            <a:spLocks noGrp="1"/>
          </p:cNvSpPr>
          <p:nvPr>
            <p:ph type="title"/>
          </p:nvPr>
        </p:nvSpPr>
        <p:spPr>
          <a:xfrm>
            <a:off x="677334" y="609600"/>
            <a:ext cx="8596668" cy="1320800"/>
          </a:xfrm>
        </p:spPr>
        <p:txBody>
          <a:bodyPr>
            <a:normAutofit fontScale="90000"/>
          </a:bodyPr>
          <a:lstStyle/>
          <a:p>
            <a:r>
              <a:rPr lang="en-GB" dirty="0"/>
              <a:t>How you can help to</a:t>
            </a:r>
            <a:br>
              <a:rPr lang="en-GB" dirty="0"/>
            </a:br>
            <a:r>
              <a:rPr lang="en-GB" dirty="0"/>
              <a:t>save lives</a:t>
            </a:r>
            <a:br>
              <a:rPr lang="en-GB" dirty="0"/>
            </a:br>
            <a:endParaRPr lang="en-GB" dirty="0"/>
          </a:p>
        </p:txBody>
      </p:sp>
      <p:sp>
        <p:nvSpPr>
          <p:cNvPr id="3" name="Content Placeholder 2">
            <a:extLst>
              <a:ext uri="{FF2B5EF4-FFF2-40B4-BE49-F238E27FC236}">
                <a16:creationId xmlns:a16="http://schemas.microsoft.com/office/drawing/2014/main" id="{82753546-97B0-4867-8E4C-DA582FAECB6F}"/>
              </a:ext>
            </a:extLst>
          </p:cNvPr>
          <p:cNvSpPr>
            <a:spLocks noGrp="1"/>
          </p:cNvSpPr>
          <p:nvPr>
            <p:ph idx="1"/>
          </p:nvPr>
        </p:nvSpPr>
        <p:spPr>
          <a:xfrm>
            <a:off x="377446" y="1930400"/>
            <a:ext cx="5989280" cy="3880773"/>
          </a:xfrm>
        </p:spPr>
        <p:txBody>
          <a:bodyPr/>
          <a:lstStyle/>
          <a:p>
            <a:pPr>
              <a:buFont typeface="Courier New" pitchFamily="49" charset="0"/>
              <a:buChar char="o"/>
            </a:pPr>
            <a:r>
              <a:rPr lang="en-GB" b="1" dirty="0"/>
              <a:t>GIVE US A DONATION</a:t>
            </a:r>
          </a:p>
          <a:p>
            <a:pPr>
              <a:buFont typeface="Courier New" pitchFamily="49" charset="0"/>
              <a:buChar char="o"/>
            </a:pPr>
            <a:r>
              <a:rPr lang="en-GB" dirty="0"/>
              <a:t>Fundraise</a:t>
            </a:r>
          </a:p>
          <a:p>
            <a:pPr>
              <a:buFont typeface="Courier New" pitchFamily="49" charset="0"/>
              <a:buChar char="o"/>
            </a:pPr>
            <a:r>
              <a:rPr lang="en-GB" dirty="0"/>
              <a:t>Take part in a sponsored sporting event</a:t>
            </a:r>
          </a:p>
          <a:p>
            <a:pPr>
              <a:buFont typeface="Courier New" pitchFamily="49" charset="0"/>
              <a:buChar char="o"/>
            </a:pPr>
            <a:r>
              <a:rPr lang="en-GB" dirty="0"/>
              <a:t>Leave a gift in your will</a:t>
            </a:r>
          </a:p>
          <a:p>
            <a:pPr>
              <a:buFont typeface="Courier New" pitchFamily="49" charset="0"/>
              <a:buChar char="o"/>
            </a:pPr>
            <a:r>
              <a:rPr lang="en-GB" dirty="0"/>
              <a:t>Volunteer</a:t>
            </a:r>
          </a:p>
          <a:p>
            <a:pPr>
              <a:buFont typeface="Courier New" pitchFamily="49" charset="0"/>
              <a:buChar char="o"/>
            </a:pPr>
            <a:r>
              <a:rPr lang="en-GB" dirty="0"/>
              <a:t>Become a Member</a:t>
            </a:r>
            <a:r>
              <a:rPr lang="en-GB" dirty="0">
                <a:solidFill>
                  <a:schemeClr val="accent1"/>
                </a:solidFill>
                <a:latin typeface="Arial" panose="020B0604020202020204" pitchFamily="34" charset="0"/>
              </a:rPr>
              <a:t> </a:t>
            </a:r>
            <a:r>
              <a:rPr lang="en-GB" dirty="0">
                <a:solidFill>
                  <a:schemeClr val="accent1"/>
                </a:solidFill>
                <a:latin typeface="Arial" panose="020B0604020202020204" pitchFamily="34" charset="0"/>
                <a:hlinkClick r:id="rId3"/>
              </a:rPr>
              <a:t>https://www.antibioticresearch.org.uk</a:t>
            </a:r>
            <a:r>
              <a:rPr lang="en-GB" dirty="0"/>
              <a:t> </a:t>
            </a:r>
          </a:p>
          <a:p>
            <a:pPr>
              <a:buFont typeface="Courier New" pitchFamily="49" charset="0"/>
              <a:buChar char="o"/>
            </a:pPr>
            <a:r>
              <a:rPr lang="en-GB" dirty="0"/>
              <a:t>Spread the word</a:t>
            </a:r>
          </a:p>
          <a:p>
            <a:endParaRPr lang="en-GB" dirty="0"/>
          </a:p>
        </p:txBody>
      </p:sp>
      <p:sp>
        <p:nvSpPr>
          <p:cNvPr id="5" name="Slide Number Placeholder 4">
            <a:extLst>
              <a:ext uri="{FF2B5EF4-FFF2-40B4-BE49-F238E27FC236}">
                <a16:creationId xmlns:a16="http://schemas.microsoft.com/office/drawing/2014/main" id="{761E80E6-75CD-4E6F-8A3E-C36E4108685A}"/>
              </a:ext>
            </a:extLst>
          </p:cNvPr>
          <p:cNvSpPr>
            <a:spLocks noGrp="1"/>
          </p:cNvSpPr>
          <p:nvPr>
            <p:ph type="sldNum" sz="quarter" idx="12"/>
          </p:nvPr>
        </p:nvSpPr>
        <p:spPr>
          <a:xfrm>
            <a:off x="8590663" y="6041362"/>
            <a:ext cx="683339" cy="365125"/>
          </a:xfrm>
        </p:spPr>
        <p:txBody>
          <a:bodyPr/>
          <a:lstStyle/>
          <a:p>
            <a:fld id="{D57F1E4F-1CFF-5643-939E-217C01CDF565}" type="slidenum">
              <a:rPr lang="en-US" smtClean="0"/>
              <a:pPr/>
              <a:t>14</a:t>
            </a:fld>
            <a:endParaRPr lang="en-US" dirty="0"/>
          </a:p>
        </p:txBody>
      </p:sp>
      <p:pic>
        <p:nvPicPr>
          <p:cNvPr id="7" name="Picture 6">
            <a:extLst>
              <a:ext uri="{FF2B5EF4-FFF2-40B4-BE49-F238E27FC236}">
                <a16:creationId xmlns:a16="http://schemas.microsoft.com/office/drawing/2014/main" id="{FEFF6B2C-52DD-4752-8561-87838A150C83}"/>
              </a:ext>
            </a:extLst>
          </p:cNvPr>
          <p:cNvPicPr>
            <a:picLocks noChangeAspect="1"/>
          </p:cNvPicPr>
          <p:nvPr/>
        </p:nvPicPr>
        <p:blipFill rotWithShape="1">
          <a:blip r:embed="rId4"/>
          <a:srcRect t="13070" b="18676"/>
          <a:stretch/>
        </p:blipFill>
        <p:spPr>
          <a:xfrm>
            <a:off x="5808547" y="451513"/>
            <a:ext cx="3640183" cy="1898161"/>
          </a:xfrm>
          <a:prstGeom prst="rect">
            <a:avLst/>
          </a:prstGeom>
        </p:spPr>
      </p:pic>
      <p:sp>
        <p:nvSpPr>
          <p:cNvPr id="10" name="Oval 9">
            <a:extLst>
              <a:ext uri="{FF2B5EF4-FFF2-40B4-BE49-F238E27FC236}">
                <a16:creationId xmlns:a16="http://schemas.microsoft.com/office/drawing/2014/main" id="{DFE8EE54-9011-42A8-9388-19F84C55A98C}"/>
              </a:ext>
            </a:extLst>
          </p:cNvPr>
          <p:cNvSpPr/>
          <p:nvPr/>
        </p:nvSpPr>
        <p:spPr>
          <a:xfrm>
            <a:off x="8674825" y="394967"/>
            <a:ext cx="515013" cy="28642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3D35CCA-8355-4D1D-9EA7-DF155830F6D3}"/>
              </a:ext>
            </a:extLst>
          </p:cNvPr>
          <p:cNvSpPr/>
          <p:nvPr/>
        </p:nvSpPr>
        <p:spPr>
          <a:xfrm>
            <a:off x="7411963" y="2579863"/>
            <a:ext cx="1956324" cy="1017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Text FIGHT10 or ANTI10 to 70085</a:t>
            </a:r>
          </a:p>
        </p:txBody>
      </p:sp>
      <p:pic>
        <p:nvPicPr>
          <p:cNvPr id="12" name="Picture 11">
            <a:extLst>
              <a:ext uri="{FF2B5EF4-FFF2-40B4-BE49-F238E27FC236}">
                <a16:creationId xmlns:a16="http://schemas.microsoft.com/office/drawing/2014/main" id="{B65504F9-64E3-43EB-AC41-40DD583DCD42}"/>
              </a:ext>
            </a:extLst>
          </p:cNvPr>
          <p:cNvPicPr>
            <a:picLocks noChangeAspect="1"/>
          </p:cNvPicPr>
          <p:nvPr/>
        </p:nvPicPr>
        <p:blipFill rotWithShape="1">
          <a:blip r:embed="rId5"/>
          <a:srcRect l="21565" r="27247" b="17475"/>
          <a:stretch/>
        </p:blipFill>
        <p:spPr>
          <a:xfrm>
            <a:off x="5808547" y="2579863"/>
            <a:ext cx="1443980" cy="1176099"/>
          </a:xfrm>
          <a:prstGeom prst="rect">
            <a:avLst/>
          </a:prstGeom>
        </p:spPr>
      </p:pic>
      <p:cxnSp>
        <p:nvCxnSpPr>
          <p:cNvPr id="14" name="Straight Arrow Connector 13">
            <a:extLst>
              <a:ext uri="{FF2B5EF4-FFF2-40B4-BE49-F238E27FC236}">
                <a16:creationId xmlns:a16="http://schemas.microsoft.com/office/drawing/2014/main" id="{2247F5C9-B39D-413E-B897-47D51563B3B0}"/>
              </a:ext>
            </a:extLst>
          </p:cNvPr>
          <p:cNvCxnSpPr/>
          <p:nvPr/>
        </p:nvCxnSpPr>
        <p:spPr>
          <a:xfrm>
            <a:off x="7867859" y="150725"/>
            <a:ext cx="301451" cy="2442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21B45C0-C028-46F4-A4C0-4314779D3F65}"/>
              </a:ext>
            </a:extLst>
          </p:cNvPr>
          <p:cNvPicPr>
            <a:picLocks noChangeAspect="1"/>
          </p:cNvPicPr>
          <p:nvPr/>
        </p:nvPicPr>
        <p:blipFill rotWithShape="1">
          <a:blip r:embed="rId6"/>
          <a:srcRect l="28349" t="31306" r="7320" b="12758"/>
          <a:stretch/>
        </p:blipFill>
        <p:spPr>
          <a:xfrm>
            <a:off x="5808547" y="4100975"/>
            <a:ext cx="3381291" cy="1811488"/>
          </a:xfrm>
          <a:prstGeom prst="rect">
            <a:avLst/>
          </a:prstGeom>
        </p:spPr>
      </p:pic>
      <p:sp>
        <p:nvSpPr>
          <p:cNvPr id="13" name="Footer Placeholder 2">
            <a:extLst>
              <a:ext uri="{FF2B5EF4-FFF2-40B4-BE49-F238E27FC236}">
                <a16:creationId xmlns:a16="http://schemas.microsoft.com/office/drawing/2014/main" id="{BF10DB07-D5E6-405A-BDB2-29FB5E55E7C1}"/>
              </a:ext>
            </a:extLst>
          </p:cNvPr>
          <p:cNvSpPr>
            <a:spLocks noGrp="1"/>
          </p:cNvSpPr>
          <p:nvPr>
            <p:ph type="ftr" sz="quarter" idx="11"/>
          </p:nvPr>
        </p:nvSpPr>
        <p:spPr>
          <a:xfrm>
            <a:off x="768774" y="6248400"/>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4201862803"/>
      </p:ext>
    </p:extLst>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9079B-5618-4031-9B90-36FAE8932CB7}"/>
              </a:ext>
            </a:extLst>
          </p:cNvPr>
          <p:cNvSpPr>
            <a:spLocks noGrp="1"/>
          </p:cNvSpPr>
          <p:nvPr>
            <p:ph type="title"/>
          </p:nvPr>
        </p:nvSpPr>
        <p:spPr>
          <a:xfrm>
            <a:off x="335664" y="100723"/>
            <a:ext cx="8596668" cy="1320800"/>
          </a:xfrm>
        </p:spPr>
        <p:txBody>
          <a:bodyPr/>
          <a:lstStyle/>
          <a:p>
            <a:r>
              <a:rPr lang="en-GB" dirty="0"/>
              <a:t>We are a virtual charity covering the</a:t>
            </a:r>
            <a:br>
              <a:rPr lang="en-GB" dirty="0"/>
            </a:br>
            <a:r>
              <a:rPr lang="en-GB" dirty="0"/>
              <a:t>whole United Kingdom</a:t>
            </a:r>
          </a:p>
        </p:txBody>
      </p:sp>
      <p:sp>
        <p:nvSpPr>
          <p:cNvPr id="4" name="Slide Number Placeholder 3">
            <a:extLst>
              <a:ext uri="{FF2B5EF4-FFF2-40B4-BE49-F238E27FC236}">
                <a16:creationId xmlns:a16="http://schemas.microsoft.com/office/drawing/2014/main" id="{957D1795-7993-4D8B-8A4F-15D6BE63FF33}"/>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2050" name="Picture 2" descr="Image result for map of united kingdom">
            <a:extLst>
              <a:ext uri="{FF2B5EF4-FFF2-40B4-BE49-F238E27FC236}">
                <a16:creationId xmlns:a16="http://schemas.microsoft.com/office/drawing/2014/main" id="{DF9A053E-131F-4E6E-BACB-075ED4180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030" y="1239521"/>
            <a:ext cx="4626695" cy="542544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a:extLst>
              <a:ext uri="{FF2B5EF4-FFF2-40B4-BE49-F238E27FC236}">
                <a16:creationId xmlns:a16="http://schemas.microsoft.com/office/drawing/2014/main" id="{12335202-BD78-48FB-9FCF-73E4BE0EC839}"/>
              </a:ext>
            </a:extLst>
          </p:cNvPr>
          <p:cNvSpPr>
            <a:spLocks noGrp="1"/>
          </p:cNvSpPr>
          <p:nvPr>
            <p:ph type="ftr" sz="quarter" idx="11"/>
          </p:nvPr>
        </p:nvSpPr>
        <p:spPr>
          <a:xfrm>
            <a:off x="810113" y="6573838"/>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827945518"/>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2FD36E-667F-40CF-BEF0-9686B51F512E}"/>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8" name="Picture 7">
            <a:extLst>
              <a:ext uri="{FF2B5EF4-FFF2-40B4-BE49-F238E27FC236}">
                <a16:creationId xmlns:a16="http://schemas.microsoft.com/office/drawing/2014/main" id="{FD571B93-FEF7-475C-8A86-C57CDEABE282}"/>
              </a:ext>
            </a:extLst>
          </p:cNvPr>
          <p:cNvPicPr>
            <a:picLocks noChangeAspect="1"/>
          </p:cNvPicPr>
          <p:nvPr/>
        </p:nvPicPr>
        <p:blipFill>
          <a:blip r:embed="rId2"/>
          <a:stretch>
            <a:fillRect/>
          </a:stretch>
        </p:blipFill>
        <p:spPr>
          <a:xfrm>
            <a:off x="0" y="1274064"/>
            <a:ext cx="12192000" cy="4309872"/>
          </a:xfrm>
          <a:prstGeom prst="rect">
            <a:avLst/>
          </a:prstGeom>
        </p:spPr>
      </p:pic>
      <p:sp>
        <p:nvSpPr>
          <p:cNvPr id="9" name="TextBox 8">
            <a:extLst>
              <a:ext uri="{FF2B5EF4-FFF2-40B4-BE49-F238E27FC236}">
                <a16:creationId xmlns:a16="http://schemas.microsoft.com/office/drawing/2014/main" id="{E020BC26-A8AC-4B34-B92E-9B45B5433276}"/>
              </a:ext>
            </a:extLst>
          </p:cNvPr>
          <p:cNvSpPr txBox="1"/>
          <p:nvPr/>
        </p:nvSpPr>
        <p:spPr>
          <a:xfrm>
            <a:off x="368300" y="431800"/>
            <a:ext cx="7442422" cy="523220"/>
          </a:xfrm>
          <a:prstGeom prst="rect">
            <a:avLst/>
          </a:prstGeom>
          <a:noFill/>
        </p:spPr>
        <p:txBody>
          <a:bodyPr wrap="none" rtlCol="0">
            <a:spAutoFit/>
          </a:bodyPr>
          <a:lstStyle/>
          <a:p>
            <a:r>
              <a:rPr lang="en-GB" sz="2800" b="1" dirty="0">
                <a:solidFill>
                  <a:srgbClr val="92D050"/>
                </a:solidFill>
              </a:rPr>
              <a:t>Why not organise a Great British Tea Party?</a:t>
            </a:r>
          </a:p>
        </p:txBody>
      </p:sp>
      <p:sp>
        <p:nvSpPr>
          <p:cNvPr id="5" name="Footer Placeholder 2">
            <a:extLst>
              <a:ext uri="{FF2B5EF4-FFF2-40B4-BE49-F238E27FC236}">
                <a16:creationId xmlns:a16="http://schemas.microsoft.com/office/drawing/2014/main" id="{D1866050-E2E3-4D61-BAC7-FF9B46068241}"/>
              </a:ext>
            </a:extLst>
          </p:cNvPr>
          <p:cNvSpPr>
            <a:spLocks noGrp="1"/>
          </p:cNvSpPr>
          <p:nvPr>
            <p:ph type="ftr" sz="quarter" idx="11"/>
          </p:nvPr>
        </p:nvSpPr>
        <p:spPr>
          <a:xfrm>
            <a:off x="768774" y="6248400"/>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2563313671"/>
      </p:ext>
    </p:extLst>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B939D4-6DD2-4C7A-A957-CE1A3C07E6AD}"/>
              </a:ext>
            </a:extLst>
          </p:cNvPr>
          <p:cNvSpPr>
            <a:spLocks noGrp="1"/>
          </p:cNvSpPr>
          <p:nvPr>
            <p:ph type="sldNum" sz="quarter" idx="12"/>
          </p:nvPr>
        </p:nvSpPr>
        <p:spPr/>
        <p:txBody>
          <a:bodyPr>
            <a:normAutofit/>
          </a:bodyPr>
          <a:lstStyle/>
          <a:p>
            <a:pPr>
              <a:spcAft>
                <a:spcPts val="600"/>
              </a:spcAft>
            </a:pPr>
            <a:fld id="{D57F1E4F-1CFF-5643-939E-217C01CDF565}" type="slidenum">
              <a:rPr lang="en-US" smtClean="0">
                <a:latin typeface="Arial" panose="020B0604020202020204" pitchFamily="34" charset="0"/>
                <a:cs typeface="Arial" panose="020B0604020202020204" pitchFamily="34" charset="0"/>
              </a:rPr>
              <a:pPr>
                <a:spcAft>
                  <a:spcPts val="600"/>
                </a:spcAft>
              </a:pPr>
              <a:t>17</a:t>
            </a:fld>
            <a:endParaRPr 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E8D34B4-E36B-412E-9EBC-6016E7FDED60}"/>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GO TO</a:t>
            </a:r>
          </a:p>
        </p:txBody>
      </p:sp>
      <p:sp>
        <p:nvSpPr>
          <p:cNvPr id="6" name="TextBox 5">
            <a:extLst>
              <a:ext uri="{FF2B5EF4-FFF2-40B4-BE49-F238E27FC236}">
                <a16:creationId xmlns:a16="http://schemas.microsoft.com/office/drawing/2014/main" id="{4C2EB6BE-8816-4B5A-B668-894803113BBF}"/>
              </a:ext>
            </a:extLst>
          </p:cNvPr>
          <p:cNvSpPr txBox="1"/>
          <p:nvPr/>
        </p:nvSpPr>
        <p:spPr>
          <a:xfrm>
            <a:off x="1599466" y="1704374"/>
            <a:ext cx="4964244"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www.antibioticresearch.org.uk</a:t>
            </a:r>
          </a:p>
        </p:txBody>
      </p:sp>
      <p:sp>
        <p:nvSpPr>
          <p:cNvPr id="9" name="TextBox 8">
            <a:extLst>
              <a:ext uri="{FF2B5EF4-FFF2-40B4-BE49-F238E27FC236}">
                <a16:creationId xmlns:a16="http://schemas.microsoft.com/office/drawing/2014/main" id="{53252BCA-99C7-4CA2-BB51-95CD3E1F4DE2}"/>
              </a:ext>
            </a:extLst>
          </p:cNvPr>
          <p:cNvSpPr txBox="1"/>
          <p:nvPr/>
        </p:nvSpPr>
        <p:spPr>
          <a:xfrm>
            <a:off x="1546977" y="2474893"/>
            <a:ext cx="7385355"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and learn more about us – join the resistance</a:t>
            </a:r>
          </a:p>
          <a:p>
            <a:r>
              <a:rPr lang="en-GB" sz="2800" dirty="0">
                <a:latin typeface="Arial" panose="020B0604020202020204" pitchFamily="34" charset="0"/>
                <a:cs typeface="Arial" panose="020B0604020202020204" pitchFamily="34" charset="0"/>
              </a:rPr>
              <a:t>against resistance</a:t>
            </a:r>
          </a:p>
        </p:txBody>
      </p:sp>
      <p:sp>
        <p:nvSpPr>
          <p:cNvPr id="7" name="Footer Placeholder 2">
            <a:extLst>
              <a:ext uri="{FF2B5EF4-FFF2-40B4-BE49-F238E27FC236}">
                <a16:creationId xmlns:a16="http://schemas.microsoft.com/office/drawing/2014/main" id="{9310FBD9-E2A6-4A41-AD82-D181CF6CBD3B}"/>
              </a:ext>
            </a:extLst>
          </p:cNvPr>
          <p:cNvSpPr>
            <a:spLocks noGrp="1"/>
          </p:cNvSpPr>
          <p:nvPr>
            <p:ph type="ftr" sz="quarter" idx="11"/>
          </p:nvPr>
        </p:nvSpPr>
        <p:spPr>
          <a:xfrm>
            <a:off x="768774" y="6248400"/>
            <a:ext cx="6297612" cy="365125"/>
          </a:xfrm>
        </p:spPr>
        <p:txBody>
          <a:bodyPr/>
          <a:lstStyle/>
          <a:p>
            <a:pPr algn="ctr"/>
            <a:r>
              <a:rPr lang="en-US" dirty="0"/>
              <a:t>© 2019 Antibiotic Research UK</a:t>
            </a:r>
          </a:p>
        </p:txBody>
      </p:sp>
      <p:pic>
        <p:nvPicPr>
          <p:cNvPr id="1026" name="Picture 2" descr="Image result for facebook logo">
            <a:extLst>
              <a:ext uri="{FF2B5EF4-FFF2-40B4-BE49-F238E27FC236}">
                <a16:creationId xmlns:a16="http://schemas.microsoft.com/office/drawing/2014/main" id="{68477A24-8D78-4A18-8175-E6FE2D095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832"/>
          <a:stretch/>
        </p:blipFill>
        <p:spPr bwMode="auto">
          <a:xfrm>
            <a:off x="1354623" y="3479850"/>
            <a:ext cx="1222375" cy="1162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635BF4-036B-43EF-BC5E-B01EF32293DB}"/>
              </a:ext>
            </a:extLst>
          </p:cNvPr>
          <p:cNvSpPr txBox="1"/>
          <p:nvPr/>
        </p:nvSpPr>
        <p:spPr>
          <a:xfrm>
            <a:off x="2576998" y="3876209"/>
            <a:ext cx="2398670" cy="369332"/>
          </a:xfrm>
          <a:prstGeom prst="rect">
            <a:avLst/>
          </a:prstGeom>
          <a:noFill/>
        </p:spPr>
        <p:txBody>
          <a:bodyPr wrap="none" rtlCol="0">
            <a:spAutoFit/>
          </a:bodyPr>
          <a:lstStyle/>
          <a:p>
            <a:r>
              <a:rPr lang="en-GB" dirty="0" err="1"/>
              <a:t>AntibioticResearchUK</a:t>
            </a:r>
            <a:endParaRPr lang="en-GB" dirty="0"/>
          </a:p>
        </p:txBody>
      </p:sp>
      <p:pic>
        <p:nvPicPr>
          <p:cNvPr id="1028" name="Picture 4" descr="Image result for twitter logo">
            <a:extLst>
              <a:ext uri="{FF2B5EF4-FFF2-40B4-BE49-F238E27FC236}">
                <a16:creationId xmlns:a16="http://schemas.microsoft.com/office/drawing/2014/main" id="{81877C02-CC96-4018-946C-EA08FAD6F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266" y="4697310"/>
            <a:ext cx="849798" cy="8497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F55419-2C95-464A-B8B0-680C64093DDE}"/>
              </a:ext>
            </a:extLst>
          </p:cNvPr>
          <p:cNvSpPr txBox="1"/>
          <p:nvPr/>
        </p:nvSpPr>
        <p:spPr>
          <a:xfrm>
            <a:off x="2608148" y="4948402"/>
            <a:ext cx="1319592" cy="369332"/>
          </a:xfrm>
          <a:prstGeom prst="rect">
            <a:avLst/>
          </a:prstGeom>
          <a:noFill/>
        </p:spPr>
        <p:txBody>
          <a:bodyPr wrap="none" rtlCol="0">
            <a:spAutoFit/>
          </a:bodyPr>
          <a:lstStyle/>
          <a:p>
            <a:r>
              <a:rPr lang="en-GB" dirty="0"/>
              <a:t>@1ANTRUK</a:t>
            </a:r>
          </a:p>
        </p:txBody>
      </p:sp>
    </p:spTree>
    <p:extLst>
      <p:ext uri="{BB962C8B-B14F-4D97-AF65-F5344CB8AC3E}">
        <p14:creationId xmlns:p14="http://schemas.microsoft.com/office/powerpoint/2010/main" val="1587166429"/>
      </p:ext>
    </p:extLst>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85D3-455B-44AE-AC8D-682DAC40D29C}"/>
              </a:ext>
            </a:extLst>
          </p:cNvPr>
          <p:cNvSpPr>
            <a:spLocks noGrp="1"/>
          </p:cNvSpPr>
          <p:nvPr>
            <p:ph type="title"/>
          </p:nvPr>
        </p:nvSpPr>
        <p:spPr>
          <a:xfrm>
            <a:off x="5351383" y="634313"/>
            <a:ext cx="4200390" cy="1320800"/>
          </a:xfrm>
        </p:spPr>
        <p:txBody>
          <a:bodyPr>
            <a:normAutofit fontScale="90000"/>
          </a:bodyPr>
          <a:lstStyle/>
          <a:p>
            <a:r>
              <a:rPr lang="en-GB" dirty="0"/>
              <a:t>Antibiotic Resistance is already here</a:t>
            </a:r>
          </a:p>
        </p:txBody>
      </p:sp>
      <p:sp>
        <p:nvSpPr>
          <p:cNvPr id="3" name="Content Placeholder 2">
            <a:extLst>
              <a:ext uri="{FF2B5EF4-FFF2-40B4-BE49-F238E27FC236}">
                <a16:creationId xmlns:a16="http://schemas.microsoft.com/office/drawing/2014/main" id="{6B893328-01D4-41EF-8AA9-149FF20E918D}"/>
              </a:ext>
            </a:extLst>
          </p:cNvPr>
          <p:cNvSpPr>
            <a:spLocks noGrp="1"/>
          </p:cNvSpPr>
          <p:nvPr>
            <p:ph idx="1"/>
          </p:nvPr>
        </p:nvSpPr>
        <p:spPr>
          <a:xfrm>
            <a:off x="5487307" y="2033785"/>
            <a:ext cx="4175677" cy="3880773"/>
          </a:xfrm>
        </p:spPr>
        <p:txBody>
          <a:bodyPr>
            <a:normAutofit/>
          </a:bodyPr>
          <a:lstStyle/>
          <a:p>
            <a:r>
              <a:rPr lang="en-GB" sz="2000" dirty="0"/>
              <a:t>In Europe 33,000 deaths per year linked to antibiotic resistant infections.</a:t>
            </a:r>
            <a:r>
              <a:rPr lang="en-GB" sz="2000" baseline="30000" dirty="0"/>
              <a:t>1</a:t>
            </a:r>
            <a:endParaRPr lang="en-GB" sz="2000" dirty="0"/>
          </a:p>
          <a:p>
            <a:endParaRPr lang="en-GB" sz="2000" dirty="0"/>
          </a:p>
          <a:p>
            <a:r>
              <a:rPr lang="en-GB" sz="2000" dirty="0"/>
              <a:t>In the UK this is at least 5000-6000 deaths per year, and could be as high as 12,000.</a:t>
            </a:r>
            <a:r>
              <a:rPr lang="en-GB" sz="2000" baseline="30000" dirty="0"/>
              <a:t>2</a:t>
            </a:r>
            <a:endParaRPr lang="en-GB" sz="2000" dirty="0"/>
          </a:p>
          <a:p>
            <a:endParaRPr lang="en-GB" dirty="0"/>
          </a:p>
          <a:p>
            <a:endParaRPr lang="en-GB" dirty="0"/>
          </a:p>
        </p:txBody>
      </p:sp>
      <p:sp>
        <p:nvSpPr>
          <p:cNvPr id="4" name="Footer Placeholder 3">
            <a:extLst>
              <a:ext uri="{FF2B5EF4-FFF2-40B4-BE49-F238E27FC236}">
                <a16:creationId xmlns:a16="http://schemas.microsoft.com/office/drawing/2014/main" id="{CBB233E5-D7FF-402D-8BDD-790419CB8F21}"/>
              </a:ext>
            </a:extLst>
          </p:cNvPr>
          <p:cNvSpPr>
            <a:spLocks noGrp="1"/>
          </p:cNvSpPr>
          <p:nvPr>
            <p:ph type="ftr" sz="quarter" idx="11"/>
          </p:nvPr>
        </p:nvSpPr>
        <p:spPr>
          <a:xfrm>
            <a:off x="5209562" y="6041362"/>
            <a:ext cx="5712995" cy="365125"/>
          </a:xfrm>
        </p:spPr>
        <p:txBody>
          <a:bodyPr>
            <a:normAutofit/>
          </a:bodyPr>
          <a:lstStyle/>
          <a:p>
            <a:r>
              <a:rPr lang="en-US" dirty="0"/>
              <a:t>Source: </a:t>
            </a:r>
            <a:r>
              <a:rPr lang="en-GB" dirty="0"/>
              <a:t>O'Neill 2014, 1 ECDC surveillance report 2017, and 2. ESPAUR 2018.</a:t>
            </a:r>
          </a:p>
          <a:p>
            <a:endParaRPr lang="en-US" dirty="0"/>
          </a:p>
        </p:txBody>
      </p:sp>
      <p:pic>
        <p:nvPicPr>
          <p:cNvPr id="6" name="Picture 5">
            <a:extLst>
              <a:ext uri="{FF2B5EF4-FFF2-40B4-BE49-F238E27FC236}">
                <a16:creationId xmlns:a16="http://schemas.microsoft.com/office/drawing/2014/main" id="{F234DA03-B9A6-436B-8D8B-E8784A1D490A}"/>
              </a:ext>
            </a:extLst>
          </p:cNvPr>
          <p:cNvPicPr>
            <a:picLocks noChangeAspect="1"/>
          </p:cNvPicPr>
          <p:nvPr/>
        </p:nvPicPr>
        <p:blipFill rotWithShape="1">
          <a:blip r:embed="rId3"/>
          <a:srcRect r="1667"/>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CA0F3A61-4764-4DF1-A415-682CB7CE1523}"/>
              </a:ext>
            </a:extLst>
          </p:cNvPr>
          <p:cNvSpPr>
            <a:spLocks noGrp="1"/>
          </p:cNvSpPr>
          <p:nvPr>
            <p:ph type="sldNum" sz="quarter" idx="12"/>
          </p:nvPr>
        </p:nvSpPr>
        <p:spPr>
          <a:xfrm>
            <a:off x="8841996" y="6041362"/>
            <a:ext cx="432006" cy="365125"/>
          </a:xfrm>
        </p:spPr>
        <p:txBody>
          <a:bodyPr>
            <a:normAutofit/>
          </a:bodyPr>
          <a:lstStyle/>
          <a:p>
            <a:pPr>
              <a:spcAft>
                <a:spcPts val="600"/>
              </a:spcAft>
            </a:pPr>
            <a:fld id="{D57F1E4F-1CFF-5643-939E-217C01CDF565}" type="slidenum">
              <a:rPr lang="en-US" smtClean="0"/>
              <a:pPr>
                <a:spcAft>
                  <a:spcPts val="600"/>
                </a:spcAft>
              </a:pPr>
              <a:t>2</a:t>
            </a:fld>
            <a:endParaRPr lang="en-US"/>
          </a:p>
        </p:txBody>
      </p:sp>
      <p:sp>
        <p:nvSpPr>
          <p:cNvPr id="7" name="TextBox 6">
            <a:extLst>
              <a:ext uri="{FF2B5EF4-FFF2-40B4-BE49-F238E27FC236}">
                <a16:creationId xmlns:a16="http://schemas.microsoft.com/office/drawing/2014/main" id="{B09E8F53-1042-4254-A352-2F5CDC99DB79}"/>
              </a:ext>
            </a:extLst>
          </p:cNvPr>
          <p:cNvSpPr txBox="1"/>
          <p:nvPr/>
        </p:nvSpPr>
        <p:spPr>
          <a:xfrm>
            <a:off x="5755090" y="110798"/>
            <a:ext cx="184731" cy="276999"/>
          </a:xfrm>
          <a:prstGeom prst="rect">
            <a:avLst/>
          </a:prstGeom>
          <a:noFill/>
        </p:spPr>
        <p:txBody>
          <a:bodyPr wrap="none" rtlCol="0">
            <a:spAutoFit/>
          </a:bodyPr>
          <a:lstStyle/>
          <a:p>
            <a:endParaRPr lang="en-GB" baseline="30000" dirty="0"/>
          </a:p>
        </p:txBody>
      </p:sp>
      <p:sp>
        <p:nvSpPr>
          <p:cNvPr id="9" name="Footer Placeholder 2">
            <a:extLst>
              <a:ext uri="{FF2B5EF4-FFF2-40B4-BE49-F238E27FC236}">
                <a16:creationId xmlns:a16="http://schemas.microsoft.com/office/drawing/2014/main" id="{40A9B9A7-3FE9-420C-8524-1A899E6911B9}"/>
              </a:ext>
            </a:extLst>
          </p:cNvPr>
          <p:cNvSpPr txBox="1">
            <a:spLocks/>
          </p:cNvSpPr>
          <p:nvPr/>
        </p:nvSpPr>
        <p:spPr>
          <a:xfrm>
            <a:off x="1063414" y="6556277"/>
            <a:ext cx="6297612"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 2019 Antibiotic Research UK</a:t>
            </a:r>
            <a:endParaRPr lang="en-US" dirty="0"/>
          </a:p>
        </p:txBody>
      </p:sp>
    </p:spTree>
    <p:extLst>
      <p:ext uri="{BB962C8B-B14F-4D97-AF65-F5344CB8AC3E}">
        <p14:creationId xmlns:p14="http://schemas.microsoft.com/office/powerpoint/2010/main" val="1957220555"/>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653FDBE-37C1-4D41-98BA-5158C26D2E61}"/>
              </a:ext>
            </a:extLst>
          </p:cNvPr>
          <p:cNvSpPr>
            <a:spLocks noGrp="1"/>
          </p:cNvSpPr>
          <p:nvPr>
            <p:ph type="title"/>
          </p:nvPr>
        </p:nvSpPr>
        <p:spPr/>
        <p:txBody>
          <a:bodyPr/>
          <a:lstStyle/>
          <a:p>
            <a:r>
              <a:rPr lang="en-GB" dirty="0"/>
              <a:t>Its in the media….</a:t>
            </a:r>
          </a:p>
        </p:txBody>
      </p:sp>
      <p:sp>
        <p:nvSpPr>
          <p:cNvPr id="3" name="Slide Number Placeholder 2">
            <a:extLst>
              <a:ext uri="{FF2B5EF4-FFF2-40B4-BE49-F238E27FC236}">
                <a16:creationId xmlns:a16="http://schemas.microsoft.com/office/drawing/2014/main" id="{8FE9ACB2-C95A-43F0-934C-BD24C15867EB}"/>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4" name="Picture 3">
            <a:extLst>
              <a:ext uri="{FF2B5EF4-FFF2-40B4-BE49-F238E27FC236}">
                <a16:creationId xmlns:a16="http://schemas.microsoft.com/office/drawing/2014/main" id="{D2375F0C-0707-465B-9383-676415D10D76}"/>
              </a:ext>
            </a:extLst>
          </p:cNvPr>
          <p:cNvPicPr>
            <a:picLocks noChangeAspect="1"/>
          </p:cNvPicPr>
          <p:nvPr/>
        </p:nvPicPr>
        <p:blipFill rotWithShape="1">
          <a:blip r:embed="rId3"/>
          <a:srcRect l="23046" t="11908" r="34463" b="68458"/>
          <a:stretch/>
        </p:blipFill>
        <p:spPr>
          <a:xfrm>
            <a:off x="4810124" y="153406"/>
            <a:ext cx="4662437" cy="134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160B97C-D46E-4E6F-91A7-B23F0BA8C9E5}"/>
              </a:ext>
            </a:extLst>
          </p:cNvPr>
          <p:cNvPicPr>
            <a:picLocks noChangeAspect="1"/>
          </p:cNvPicPr>
          <p:nvPr/>
        </p:nvPicPr>
        <p:blipFill rotWithShape="1">
          <a:blip r:embed="rId4"/>
          <a:srcRect l="17705" t="28572" r="29456" b="51794"/>
          <a:stretch/>
        </p:blipFill>
        <p:spPr>
          <a:xfrm>
            <a:off x="359884" y="1955010"/>
            <a:ext cx="5797900" cy="134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DF99DA4-BB27-4D54-954F-D7B3F7952ABA}"/>
              </a:ext>
            </a:extLst>
          </p:cNvPr>
          <p:cNvPicPr>
            <a:picLocks noChangeAspect="1"/>
          </p:cNvPicPr>
          <p:nvPr/>
        </p:nvPicPr>
        <p:blipFill rotWithShape="1">
          <a:blip r:embed="rId5"/>
          <a:srcRect l="16880" t="31759" r="43010" b="52344"/>
          <a:stretch/>
        </p:blipFill>
        <p:spPr>
          <a:xfrm>
            <a:off x="7141342" y="5596930"/>
            <a:ext cx="4401178" cy="1090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75C5DAD-1FDA-4689-A2FE-95851A4EDDFB}"/>
              </a:ext>
            </a:extLst>
          </p:cNvPr>
          <p:cNvPicPr>
            <a:picLocks noChangeAspect="1"/>
          </p:cNvPicPr>
          <p:nvPr/>
        </p:nvPicPr>
        <p:blipFill rotWithShape="1">
          <a:blip r:embed="rId6"/>
          <a:srcRect l="14716" t="29890" r="37973" b="58682"/>
          <a:stretch/>
        </p:blipFill>
        <p:spPr>
          <a:xfrm>
            <a:off x="6678355" y="2671135"/>
            <a:ext cx="5191293" cy="783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9E6D882F-780E-4A8F-9725-6598C85EFE79}"/>
              </a:ext>
            </a:extLst>
          </p:cNvPr>
          <p:cNvPicPr>
            <a:picLocks noChangeAspect="1"/>
          </p:cNvPicPr>
          <p:nvPr/>
        </p:nvPicPr>
        <p:blipFill rotWithShape="1">
          <a:blip r:embed="rId7"/>
          <a:srcRect l="11020" t="53971" r="12607" b="24869"/>
          <a:stretch/>
        </p:blipFill>
        <p:spPr>
          <a:xfrm>
            <a:off x="211342" y="3842517"/>
            <a:ext cx="8380325" cy="1451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Footer Placeholder 2">
            <a:extLst>
              <a:ext uri="{FF2B5EF4-FFF2-40B4-BE49-F238E27FC236}">
                <a16:creationId xmlns:a16="http://schemas.microsoft.com/office/drawing/2014/main" id="{B13EE4A2-E012-44BA-8203-D374AA4DF485}"/>
              </a:ext>
            </a:extLst>
          </p:cNvPr>
          <p:cNvSpPr>
            <a:spLocks noGrp="1"/>
          </p:cNvSpPr>
          <p:nvPr>
            <p:ph type="ftr" sz="quarter" idx="11"/>
          </p:nvPr>
        </p:nvSpPr>
        <p:spPr>
          <a:xfrm>
            <a:off x="768774" y="6390640"/>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626562948"/>
      </p:ext>
    </p:extLst>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8AED740-71DC-4C35-948B-9E2985EB6C47}"/>
              </a:ext>
            </a:extLst>
          </p:cNvPr>
          <p:cNvSpPr>
            <a:spLocks noGrp="1"/>
          </p:cNvSpPr>
          <p:nvPr>
            <p:ph type="title"/>
          </p:nvPr>
        </p:nvSpPr>
        <p:spPr>
          <a:xfrm>
            <a:off x="5562130" y="481914"/>
            <a:ext cx="4063784" cy="2227885"/>
          </a:xfrm>
        </p:spPr>
        <p:txBody>
          <a:bodyPr vert="horz" lIns="91440" tIns="45720" rIns="91440" bIns="45720" rtlCol="0" anchor="b">
            <a:normAutofit/>
          </a:bodyPr>
          <a:lstStyle/>
          <a:p>
            <a:r>
              <a:rPr lang="en-US" sz="4400" kern="1200" dirty="0">
                <a:solidFill>
                  <a:schemeClr val="accent1"/>
                </a:solidFill>
                <a:latin typeface="+mj-lt"/>
                <a:ea typeface="+mj-ea"/>
                <a:cs typeface="+mj-cs"/>
              </a:rPr>
              <a:t>The time bomb is ticking….</a:t>
            </a:r>
          </a:p>
        </p:txBody>
      </p:sp>
      <p:sp>
        <p:nvSpPr>
          <p:cNvPr id="3" name="Content Placeholder 2">
            <a:extLst>
              <a:ext uri="{FF2B5EF4-FFF2-40B4-BE49-F238E27FC236}">
                <a16:creationId xmlns:a16="http://schemas.microsoft.com/office/drawing/2014/main" id="{C9A13AC0-7052-4250-AF7D-10F497FA9BE7}"/>
              </a:ext>
            </a:extLst>
          </p:cNvPr>
          <p:cNvSpPr>
            <a:spLocks noGrp="1"/>
          </p:cNvSpPr>
          <p:nvPr>
            <p:ph idx="1"/>
          </p:nvPr>
        </p:nvSpPr>
        <p:spPr>
          <a:xfrm>
            <a:off x="5748385" y="2729943"/>
            <a:ext cx="3926956" cy="1908436"/>
          </a:xfrm>
        </p:spPr>
        <p:txBody>
          <a:bodyPr vert="horz" lIns="91440" tIns="45720" rIns="91440" bIns="45720" rtlCol="0" anchor="t">
            <a:normAutofit/>
          </a:bodyPr>
          <a:lstStyle/>
          <a:p>
            <a:pPr marL="0" indent="0">
              <a:buNone/>
            </a:pPr>
            <a:r>
              <a:rPr lang="en-US" sz="2400" dirty="0">
                <a:solidFill>
                  <a:schemeClr val="tx1">
                    <a:lumMod val="50000"/>
                    <a:lumOff val="50000"/>
                  </a:schemeClr>
                </a:solidFill>
              </a:rPr>
              <a:t>By 2050, deaths linked to antibiotic resistance could be as many as 10 million per year.</a:t>
            </a:r>
          </a:p>
        </p:txBody>
      </p:sp>
      <p:sp>
        <p:nvSpPr>
          <p:cNvPr id="21" name="Isosceles Triangle 20">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85B52A19-537B-431D-B2F5-89FD6234D12F}"/>
              </a:ext>
            </a:extLst>
          </p:cNvPr>
          <p:cNvPicPr>
            <a:picLocks noChangeAspect="1"/>
          </p:cNvPicPr>
          <p:nvPr/>
        </p:nvPicPr>
        <p:blipFill>
          <a:blip r:embed="rId3"/>
          <a:stretch>
            <a:fillRect/>
          </a:stretch>
        </p:blipFill>
        <p:spPr>
          <a:xfrm>
            <a:off x="823182" y="1287485"/>
            <a:ext cx="4887354" cy="3665515"/>
          </a:xfrm>
          <a:prstGeom prst="rect">
            <a:avLst/>
          </a:prstGeom>
        </p:spPr>
      </p:pic>
      <p:sp>
        <p:nvSpPr>
          <p:cNvPr id="7" name="Footer Placeholder 6">
            <a:extLst>
              <a:ext uri="{FF2B5EF4-FFF2-40B4-BE49-F238E27FC236}">
                <a16:creationId xmlns:a16="http://schemas.microsoft.com/office/drawing/2014/main" id="{73F30AE4-D954-4910-B6D9-7733D2DED281}"/>
              </a:ext>
            </a:extLst>
          </p:cNvPr>
          <p:cNvSpPr>
            <a:spLocks noGrp="1"/>
          </p:cNvSpPr>
          <p:nvPr>
            <p:ph type="ftr" sz="quarter" idx="11"/>
          </p:nvPr>
        </p:nvSpPr>
        <p:spPr>
          <a:xfrm>
            <a:off x="2132808" y="4904581"/>
            <a:ext cx="6297612" cy="365125"/>
          </a:xfrm>
        </p:spPr>
        <p:txBody>
          <a:bodyPr/>
          <a:lstStyle/>
          <a:p>
            <a:pPr algn="ctr"/>
            <a:r>
              <a:rPr lang="en-US" dirty="0"/>
              <a:t> Source: Jim O’Neill, Antimicrobial Resistance: tackling a crisis for the health and wealth of nations (2014)</a:t>
            </a:r>
          </a:p>
        </p:txBody>
      </p:sp>
      <p:sp>
        <p:nvSpPr>
          <p:cNvPr id="8" name="Slide Number Placeholder 7">
            <a:extLst>
              <a:ext uri="{FF2B5EF4-FFF2-40B4-BE49-F238E27FC236}">
                <a16:creationId xmlns:a16="http://schemas.microsoft.com/office/drawing/2014/main" id="{1B9C473E-E601-4F64-BFF1-ED8ECBC529ED}"/>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20" name="Footer Placeholder 2">
            <a:extLst>
              <a:ext uri="{FF2B5EF4-FFF2-40B4-BE49-F238E27FC236}">
                <a16:creationId xmlns:a16="http://schemas.microsoft.com/office/drawing/2014/main" id="{6C28403B-6985-4778-A5B4-BB68CEBE4261}"/>
              </a:ext>
            </a:extLst>
          </p:cNvPr>
          <p:cNvSpPr txBox="1">
            <a:spLocks/>
          </p:cNvSpPr>
          <p:nvPr/>
        </p:nvSpPr>
        <p:spPr>
          <a:xfrm>
            <a:off x="1097406" y="6540427"/>
            <a:ext cx="6297612"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 2019 Antibiotic Research UK</a:t>
            </a:r>
          </a:p>
        </p:txBody>
      </p:sp>
    </p:spTree>
    <p:extLst>
      <p:ext uri="{BB962C8B-B14F-4D97-AF65-F5344CB8AC3E}">
        <p14:creationId xmlns:p14="http://schemas.microsoft.com/office/powerpoint/2010/main" val="188766073"/>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0FA5E8-F38D-46D9-895B-5495E8AE73FB}"/>
              </a:ext>
            </a:extLst>
          </p:cNvPr>
          <p:cNvPicPr>
            <a:picLocks noChangeAspect="1"/>
          </p:cNvPicPr>
          <p:nvPr/>
        </p:nvPicPr>
        <p:blipFill rotWithShape="1">
          <a:blip r:embed="rId3"/>
          <a:srcRect r="121"/>
          <a:stretch/>
        </p:blipFill>
        <p:spPr>
          <a:xfrm>
            <a:off x="322048" y="-1"/>
            <a:ext cx="4551305" cy="3429000"/>
          </a:xfrm>
          <a:custGeom>
            <a:avLst/>
            <a:gdLst>
              <a:gd name="connsiteX0" fmla="*/ 509916 w 4551305"/>
              <a:gd name="connsiteY0" fmla="*/ 0 h 3429000"/>
              <a:gd name="connsiteX1" fmla="*/ 4551305 w 4551305"/>
              <a:gd name="connsiteY1" fmla="*/ 0 h 3429000"/>
              <a:gd name="connsiteX2" fmla="*/ 4551305 w 4551305"/>
              <a:gd name="connsiteY2" fmla="*/ 1 h 3429000"/>
              <a:gd name="connsiteX3" fmla="*/ 3693885 w 4551305"/>
              <a:gd name="connsiteY3" fmla="*/ 1 h 3429000"/>
              <a:gd name="connsiteX4" fmla="*/ 3181696 w 4551305"/>
              <a:gd name="connsiteY4" fmla="*/ 3429000 h 3429000"/>
              <a:gd name="connsiteX5" fmla="*/ 0 w 4551305"/>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15B9C082-4E33-4A71-B5BA-0E7A500286FC}"/>
              </a:ext>
            </a:extLst>
          </p:cNvPr>
          <p:cNvSpPr>
            <a:spLocks noGrp="1"/>
          </p:cNvSpPr>
          <p:nvPr>
            <p:ph type="title"/>
          </p:nvPr>
        </p:nvSpPr>
        <p:spPr>
          <a:xfrm>
            <a:off x="4159224" y="473676"/>
            <a:ext cx="5343121" cy="1320800"/>
          </a:xfrm>
        </p:spPr>
        <p:txBody>
          <a:bodyPr>
            <a:normAutofit/>
          </a:bodyPr>
          <a:lstStyle/>
          <a:p>
            <a:r>
              <a:rPr lang="en-GB" dirty="0"/>
              <a:t>Background to ANTRUK</a:t>
            </a:r>
          </a:p>
        </p:txBody>
      </p:sp>
      <p:pic>
        <p:nvPicPr>
          <p:cNvPr id="11" name="Content Placeholder 6" descr="A person sitting at a table&#10;&#10;Description automatically generated">
            <a:extLst>
              <a:ext uri="{FF2B5EF4-FFF2-40B4-BE49-F238E27FC236}">
                <a16:creationId xmlns:a16="http://schemas.microsoft.com/office/drawing/2014/main" id="{070C8A60-567C-4ACF-93A4-8976DF4B271D}"/>
              </a:ext>
            </a:extLst>
          </p:cNvPr>
          <p:cNvPicPr>
            <a:picLocks noChangeAspect="1"/>
          </p:cNvPicPr>
          <p:nvPr/>
        </p:nvPicPr>
        <p:blipFill rotWithShape="1">
          <a:blip r:embed="rId4"/>
          <a:srcRect r="16729" b="2"/>
          <a:stretch/>
        </p:blipFill>
        <p:spPr>
          <a:xfrm>
            <a:off x="-10633" y="3428999"/>
            <a:ext cx="3514376" cy="3429001"/>
          </a:xfrm>
          <a:custGeom>
            <a:avLst/>
            <a:gdLst>
              <a:gd name="connsiteX0" fmla="*/ 332680 w 3514376"/>
              <a:gd name="connsiteY0" fmla="*/ 0 h 3429001"/>
              <a:gd name="connsiteX1" fmla="*/ 3514376 w 3514376"/>
              <a:gd name="connsiteY1" fmla="*/ 0 h 3429001"/>
              <a:gd name="connsiteX2" fmla="*/ 3002186 w 3514376"/>
              <a:gd name="connsiteY2" fmla="*/ 3429001 h 3429001"/>
              <a:gd name="connsiteX3" fmla="*/ 0 w 3514376"/>
              <a:gd name="connsiteY3" fmla="*/ 3429001 h 3429001"/>
              <a:gd name="connsiteX4" fmla="*/ 0 w 351437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6" name="Straight Connector 15">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12">
            <a:extLst>
              <a:ext uri="{FF2B5EF4-FFF2-40B4-BE49-F238E27FC236}">
                <a16:creationId xmlns:a16="http://schemas.microsoft.com/office/drawing/2014/main" id="{DD5E047C-1E8D-4B32-9CCA-89AB192A4647}"/>
              </a:ext>
            </a:extLst>
          </p:cNvPr>
          <p:cNvSpPr>
            <a:spLocks noGrp="1"/>
          </p:cNvSpPr>
          <p:nvPr>
            <p:ph idx="1"/>
          </p:nvPr>
        </p:nvSpPr>
        <p:spPr>
          <a:xfrm>
            <a:off x="4183937" y="1826956"/>
            <a:ext cx="5812679" cy="4450276"/>
          </a:xfrm>
        </p:spPr>
        <p:txBody>
          <a:bodyPr>
            <a:normAutofit fontScale="32500" lnSpcReduction="20000"/>
          </a:bodyPr>
          <a:lstStyle/>
          <a:p>
            <a:pPr marL="0" indent="0">
              <a:buNone/>
            </a:pPr>
            <a:r>
              <a:rPr lang="en-GB" sz="4500" dirty="0"/>
              <a:t>Who we are:</a:t>
            </a:r>
          </a:p>
          <a:p>
            <a:pPr>
              <a:buFont typeface="Courier New" pitchFamily="49" charset="0"/>
              <a:buChar char="o"/>
            </a:pPr>
            <a:r>
              <a:rPr lang="en-GB" sz="4500" dirty="0"/>
              <a:t>Founded in 2014 by CEO Colin Garner along with</a:t>
            </a:r>
            <a:br>
              <a:rPr lang="en-GB" sz="4500" dirty="0"/>
            </a:br>
            <a:r>
              <a:rPr lang="en-GB" sz="4500" dirty="0"/>
              <a:t>other expert AMR scientists and clinicians</a:t>
            </a:r>
          </a:p>
          <a:p>
            <a:pPr>
              <a:buFont typeface="Courier New" pitchFamily="49" charset="0"/>
              <a:buChar char="o"/>
            </a:pPr>
            <a:r>
              <a:rPr lang="en-GB" sz="4500" dirty="0"/>
              <a:t>The first and only charity in the world set up to tackle bacterial antibiotic resistance</a:t>
            </a:r>
          </a:p>
          <a:p>
            <a:pPr>
              <a:buFont typeface="Courier New" pitchFamily="49" charset="0"/>
              <a:buChar char="o"/>
            </a:pPr>
            <a:r>
              <a:rPr lang="en-GB" sz="4500" dirty="0"/>
              <a:t>A young, virtual charity - we punch above our weight</a:t>
            </a:r>
          </a:p>
          <a:p>
            <a:pPr>
              <a:buFont typeface="Courier New" pitchFamily="49" charset="0"/>
              <a:buChar char="o"/>
            </a:pPr>
            <a:r>
              <a:rPr lang="en-GB" sz="4500" dirty="0"/>
              <a:t>Supported by experts on our Science and Education Committees</a:t>
            </a:r>
          </a:p>
          <a:p>
            <a:pPr marL="0" indent="0">
              <a:buNone/>
            </a:pPr>
            <a:r>
              <a:rPr lang="en-GB" sz="4500" dirty="0"/>
              <a:t> Mission:</a:t>
            </a:r>
          </a:p>
          <a:p>
            <a:pPr>
              <a:buFont typeface="Courier New" pitchFamily="49" charset="0"/>
              <a:buChar char="o"/>
            </a:pPr>
            <a:r>
              <a:rPr lang="en-GB" sz="4500" dirty="0"/>
              <a:t>To enable and support the </a:t>
            </a:r>
            <a:r>
              <a:rPr lang="en-GB" sz="4500" b="1" i="1" dirty="0">
                <a:solidFill>
                  <a:schemeClr val="accent1"/>
                </a:solidFill>
              </a:rPr>
              <a:t>discovery </a:t>
            </a:r>
            <a:r>
              <a:rPr lang="en-GB" sz="4500" dirty="0"/>
              <a:t>and </a:t>
            </a:r>
            <a:r>
              <a:rPr lang="en-GB" sz="4500" b="1" i="1" dirty="0">
                <a:solidFill>
                  <a:schemeClr val="accent1"/>
                </a:solidFill>
              </a:rPr>
              <a:t>development</a:t>
            </a:r>
            <a:r>
              <a:rPr lang="en-GB" sz="4500" dirty="0"/>
              <a:t> of antibiotics for use against antibiotic-resistant bacteria </a:t>
            </a:r>
          </a:p>
          <a:p>
            <a:pPr>
              <a:buFont typeface="Courier New" pitchFamily="49" charset="0"/>
              <a:buChar char="o"/>
            </a:pPr>
            <a:r>
              <a:rPr lang="en-GB" sz="4500" dirty="0"/>
              <a:t>To </a:t>
            </a:r>
            <a:r>
              <a:rPr lang="en-GB" sz="4500" b="1" i="1" dirty="0">
                <a:solidFill>
                  <a:schemeClr val="accent1"/>
                </a:solidFill>
              </a:rPr>
              <a:t>educate</a:t>
            </a:r>
            <a:r>
              <a:rPr lang="en-GB" sz="4500" dirty="0"/>
              <a:t> the </a:t>
            </a:r>
            <a:r>
              <a:rPr lang="en-GB" sz="4500" b="1" i="1" dirty="0">
                <a:solidFill>
                  <a:schemeClr val="accent1"/>
                </a:solidFill>
              </a:rPr>
              <a:t>public</a:t>
            </a:r>
            <a:r>
              <a:rPr lang="en-GB" sz="4500" dirty="0"/>
              <a:t> about the dangers of antibiotic resistance and how to prevent it, and </a:t>
            </a:r>
          </a:p>
          <a:p>
            <a:pPr>
              <a:buFont typeface="Courier New" pitchFamily="49" charset="0"/>
              <a:buChar char="o"/>
            </a:pPr>
            <a:r>
              <a:rPr lang="en-GB" sz="4500" dirty="0"/>
              <a:t>To provide </a:t>
            </a:r>
            <a:r>
              <a:rPr lang="en-GB" sz="4500" b="1" i="1" dirty="0">
                <a:solidFill>
                  <a:schemeClr val="accent1"/>
                </a:solidFill>
              </a:rPr>
              <a:t>patient support</a:t>
            </a:r>
            <a:r>
              <a:rPr lang="en-GB" sz="4500" dirty="0"/>
              <a:t> and </a:t>
            </a:r>
            <a:r>
              <a:rPr lang="en-GB" sz="4500" b="1" i="1" dirty="0">
                <a:solidFill>
                  <a:schemeClr val="accent1"/>
                </a:solidFill>
              </a:rPr>
              <a:t>information.</a:t>
            </a:r>
          </a:p>
          <a:p>
            <a:endParaRPr lang="en-US" dirty="0"/>
          </a:p>
        </p:txBody>
      </p:sp>
      <p:sp>
        <p:nvSpPr>
          <p:cNvPr id="9" name="Footer Placeholder 2">
            <a:extLst>
              <a:ext uri="{FF2B5EF4-FFF2-40B4-BE49-F238E27FC236}">
                <a16:creationId xmlns:a16="http://schemas.microsoft.com/office/drawing/2014/main" id="{8D528697-F3FE-4CC1-8E56-8B3B72D20ED5}"/>
              </a:ext>
            </a:extLst>
          </p:cNvPr>
          <p:cNvSpPr>
            <a:spLocks noGrp="1"/>
          </p:cNvSpPr>
          <p:nvPr>
            <p:ph type="ftr" sz="quarter" idx="11"/>
          </p:nvPr>
        </p:nvSpPr>
        <p:spPr>
          <a:xfrm>
            <a:off x="1581574" y="6453796"/>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2536722374"/>
      </p:ext>
    </p:extLst>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D0D01-5314-48DF-8332-FAAC02393700}"/>
              </a:ext>
            </a:extLst>
          </p:cNvPr>
          <p:cNvSpPr>
            <a:spLocks noGrp="1"/>
          </p:cNvSpPr>
          <p:nvPr>
            <p:ph type="title"/>
          </p:nvPr>
        </p:nvSpPr>
        <p:spPr/>
        <p:txBody>
          <a:bodyPr>
            <a:normAutofit fontScale="90000"/>
          </a:bodyPr>
          <a:lstStyle/>
          <a:p>
            <a:r>
              <a:rPr lang="en-GB" dirty="0"/>
              <a:t>Fighting Antibiotic Resistance Today and Tomorrow….what does it mean?</a:t>
            </a:r>
            <a:br>
              <a:rPr lang="en-GB" dirty="0"/>
            </a:br>
            <a:endParaRPr lang="en-GB" dirty="0"/>
          </a:p>
        </p:txBody>
      </p:sp>
      <p:sp>
        <p:nvSpPr>
          <p:cNvPr id="3" name="Content Placeholder 2">
            <a:extLst>
              <a:ext uri="{FF2B5EF4-FFF2-40B4-BE49-F238E27FC236}">
                <a16:creationId xmlns:a16="http://schemas.microsoft.com/office/drawing/2014/main" id="{81CF310C-F17A-4B83-960B-A7A83D8FB4B9}"/>
              </a:ext>
            </a:extLst>
          </p:cNvPr>
          <p:cNvSpPr>
            <a:spLocks noGrp="1"/>
          </p:cNvSpPr>
          <p:nvPr>
            <p:ph idx="1"/>
          </p:nvPr>
        </p:nvSpPr>
        <p:spPr/>
        <p:txBody>
          <a:bodyPr vert="horz" lIns="91440" tIns="45720" rIns="91440" bIns="45720" rtlCol="0" anchor="t">
            <a:normAutofit/>
          </a:bodyPr>
          <a:lstStyle/>
          <a:p>
            <a:pPr marL="0" indent="0">
              <a:buNone/>
            </a:pPr>
            <a:r>
              <a:rPr lang="en-GB" dirty="0"/>
              <a:t>ANTRUK’s mission:</a:t>
            </a:r>
          </a:p>
          <a:p>
            <a:pPr>
              <a:buFont typeface="Courier New" pitchFamily="49" charset="0"/>
              <a:buChar char="o"/>
            </a:pPr>
            <a:r>
              <a:rPr lang="en-GB" dirty="0"/>
              <a:t>We aim to bring at least one new antibiotic treatment to the market by the early 2020s</a:t>
            </a:r>
          </a:p>
          <a:p>
            <a:pPr>
              <a:buFont typeface="Courier New" pitchFamily="49" charset="0"/>
              <a:buChar char="o"/>
            </a:pPr>
            <a:r>
              <a:rPr lang="en-GB" dirty="0"/>
              <a:t>We fund research in the </a:t>
            </a:r>
            <a:r>
              <a:rPr lang="en-GB" b="1" i="1" dirty="0">
                <a:solidFill>
                  <a:schemeClr val="accent1"/>
                </a:solidFill>
              </a:rPr>
              <a:t>best universities </a:t>
            </a:r>
            <a:r>
              <a:rPr lang="en-GB" dirty="0"/>
              <a:t>and in the UK, overseen by the antibiotic resistance experts on our Science Committee</a:t>
            </a:r>
          </a:p>
          <a:p>
            <a:pPr>
              <a:buFont typeface="Courier New" pitchFamily="49" charset="0"/>
              <a:buChar char="o"/>
            </a:pPr>
            <a:r>
              <a:rPr lang="en-GB" dirty="0"/>
              <a:t>We provide education for the public, including supporting the national campaign </a:t>
            </a:r>
            <a:r>
              <a:rPr lang="en-GB" b="1" i="1" dirty="0">
                <a:solidFill>
                  <a:schemeClr val="accent1"/>
                </a:solidFill>
              </a:rPr>
              <a:t>“keep antibiotics working” </a:t>
            </a:r>
            <a:r>
              <a:rPr lang="en-GB" dirty="0"/>
              <a:t>launched by Public Health England all overseen by our Education Committee</a:t>
            </a:r>
          </a:p>
          <a:p>
            <a:pPr>
              <a:buFont typeface="Courier New" pitchFamily="49" charset="0"/>
              <a:buChar char="o"/>
            </a:pPr>
            <a:r>
              <a:rPr lang="en-GB" dirty="0"/>
              <a:t>We provide support and information for patients through our Patient Support Officer</a:t>
            </a:r>
          </a:p>
        </p:txBody>
      </p:sp>
      <p:sp>
        <p:nvSpPr>
          <p:cNvPr id="5" name="Slide Number Placeholder 4">
            <a:extLst>
              <a:ext uri="{FF2B5EF4-FFF2-40B4-BE49-F238E27FC236}">
                <a16:creationId xmlns:a16="http://schemas.microsoft.com/office/drawing/2014/main" id="{0CE6694B-EAB8-4E4B-9FF7-2E492CD55E17}"/>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6" name="Footer Placeholder 2">
            <a:extLst>
              <a:ext uri="{FF2B5EF4-FFF2-40B4-BE49-F238E27FC236}">
                <a16:creationId xmlns:a16="http://schemas.microsoft.com/office/drawing/2014/main" id="{7DC5FF3A-1686-4B3A-A853-9EB0A9A12601}"/>
              </a:ext>
            </a:extLst>
          </p:cNvPr>
          <p:cNvSpPr>
            <a:spLocks noGrp="1"/>
          </p:cNvSpPr>
          <p:nvPr>
            <p:ph type="ftr" sz="quarter" idx="11"/>
          </p:nvPr>
        </p:nvSpPr>
        <p:spPr>
          <a:xfrm>
            <a:off x="890694" y="6406487"/>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1328330883"/>
      </p:ext>
    </p:extLst>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A44E539-5AD4-4456-9B83-17C21DA0D2ED}"/>
              </a:ext>
            </a:extLst>
          </p:cNvPr>
          <p:cNvSpPr txBox="1"/>
          <p:nvPr/>
        </p:nvSpPr>
        <p:spPr>
          <a:xfrm>
            <a:off x="4890608" y="4655035"/>
            <a:ext cx="2949846" cy="923330"/>
          </a:xfrm>
          <a:prstGeom prst="rect">
            <a:avLst/>
          </a:prstGeom>
          <a:noFill/>
        </p:spPr>
        <p:txBody>
          <a:bodyPr wrap="none" rtlCol="0">
            <a:spAutoFit/>
          </a:bodyPr>
          <a:lstStyle/>
          <a:p>
            <a:r>
              <a:rPr lang="en-GB" dirty="0"/>
              <a:t>Non antibiotic alternatives</a:t>
            </a:r>
          </a:p>
          <a:p>
            <a:r>
              <a:rPr lang="en-GB" dirty="0"/>
              <a:t>to treat </a:t>
            </a:r>
            <a:r>
              <a:rPr lang="en-GB" b="1" i="1" dirty="0">
                <a:solidFill>
                  <a:schemeClr val="accent1"/>
                </a:solidFill>
              </a:rPr>
              <a:t>“Travellers’</a:t>
            </a:r>
          </a:p>
          <a:p>
            <a:r>
              <a:rPr lang="en-GB" b="1" i="1" dirty="0">
                <a:solidFill>
                  <a:schemeClr val="accent1"/>
                </a:solidFill>
              </a:rPr>
              <a:t>Diarrhoea”</a:t>
            </a:r>
          </a:p>
        </p:txBody>
      </p:sp>
      <p:sp>
        <p:nvSpPr>
          <p:cNvPr id="7" name="TextBox 6">
            <a:extLst>
              <a:ext uri="{FF2B5EF4-FFF2-40B4-BE49-F238E27FC236}">
                <a16:creationId xmlns:a16="http://schemas.microsoft.com/office/drawing/2014/main" id="{FD64DAFB-3568-42A4-BCDC-5373269D3450}"/>
              </a:ext>
            </a:extLst>
          </p:cNvPr>
          <p:cNvSpPr txBox="1"/>
          <p:nvPr/>
        </p:nvSpPr>
        <p:spPr>
          <a:xfrm>
            <a:off x="6316436" y="2269672"/>
            <a:ext cx="2562959" cy="923330"/>
          </a:xfrm>
          <a:prstGeom prst="rect">
            <a:avLst/>
          </a:prstGeom>
          <a:noFill/>
        </p:spPr>
        <p:txBody>
          <a:bodyPr wrap="square" rtlCol="0">
            <a:spAutoFit/>
          </a:bodyPr>
          <a:lstStyle/>
          <a:p>
            <a:pPr marL="342900" indent="-342900">
              <a:buAutoNum type="arabicPeriod"/>
            </a:pPr>
            <a:r>
              <a:rPr lang="en-GB" dirty="0"/>
              <a:t>Test Sensitivity Discs</a:t>
            </a:r>
          </a:p>
          <a:p>
            <a:pPr marL="342900" indent="-342900">
              <a:buAutoNum type="arabicPeriod"/>
            </a:pPr>
            <a:r>
              <a:rPr lang="en-GB" dirty="0"/>
              <a:t>In depth testing</a:t>
            </a:r>
          </a:p>
        </p:txBody>
      </p:sp>
      <p:sp>
        <p:nvSpPr>
          <p:cNvPr id="2" name="Title 1">
            <a:extLst>
              <a:ext uri="{FF2B5EF4-FFF2-40B4-BE49-F238E27FC236}">
                <a16:creationId xmlns:a16="http://schemas.microsoft.com/office/drawing/2014/main" id="{7B06B7EE-7ECB-473D-9E2C-EB501C2B2A48}"/>
              </a:ext>
            </a:extLst>
          </p:cNvPr>
          <p:cNvSpPr>
            <a:spLocks noGrp="1"/>
          </p:cNvSpPr>
          <p:nvPr>
            <p:ph type="title"/>
          </p:nvPr>
        </p:nvSpPr>
        <p:spPr>
          <a:xfrm>
            <a:off x="677334" y="283529"/>
            <a:ext cx="8596668" cy="1320800"/>
          </a:xfrm>
        </p:spPr>
        <p:txBody>
          <a:bodyPr/>
          <a:lstStyle/>
          <a:p>
            <a:r>
              <a:rPr lang="en-GB" dirty="0"/>
              <a:t>ANTRUK Successes to Date</a:t>
            </a:r>
            <a:br>
              <a:rPr lang="en-GB" dirty="0"/>
            </a:br>
            <a:r>
              <a:rPr lang="en-GB" sz="2800" dirty="0"/>
              <a:t>1.Research</a:t>
            </a:r>
          </a:p>
        </p:txBody>
      </p:sp>
      <p:sp>
        <p:nvSpPr>
          <p:cNvPr id="5" name="Slide Number Placeholder 4">
            <a:extLst>
              <a:ext uri="{FF2B5EF4-FFF2-40B4-BE49-F238E27FC236}">
                <a16:creationId xmlns:a16="http://schemas.microsoft.com/office/drawing/2014/main" id="{CF27277A-512A-4D1A-931D-0F12F91F8C80}"/>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11" name="TextBox 10">
            <a:extLst>
              <a:ext uri="{FF2B5EF4-FFF2-40B4-BE49-F238E27FC236}">
                <a16:creationId xmlns:a16="http://schemas.microsoft.com/office/drawing/2014/main" id="{2D071E7B-54E5-453D-AFE6-BA9E7DA0DEFD}"/>
              </a:ext>
            </a:extLst>
          </p:cNvPr>
          <p:cNvSpPr txBox="1"/>
          <p:nvPr/>
        </p:nvSpPr>
        <p:spPr>
          <a:xfrm>
            <a:off x="4024895" y="2063729"/>
            <a:ext cx="1901546" cy="2308324"/>
          </a:xfrm>
          <a:prstGeom prst="rect">
            <a:avLst/>
          </a:prstGeom>
          <a:noFill/>
        </p:spPr>
        <p:txBody>
          <a:bodyPr wrap="none" rtlCol="0">
            <a:spAutoFit/>
          </a:bodyPr>
          <a:lstStyle/>
          <a:p>
            <a:r>
              <a:rPr lang="en-GB" dirty="0"/>
              <a:t>1.Antibiotic</a:t>
            </a:r>
          </a:p>
          <a:p>
            <a:r>
              <a:rPr lang="en-GB" dirty="0"/>
              <a:t> Resistance</a:t>
            </a:r>
          </a:p>
          <a:p>
            <a:r>
              <a:rPr lang="en-GB" dirty="0"/>
              <a:t>2.New Antibiotic</a:t>
            </a:r>
          </a:p>
          <a:p>
            <a:r>
              <a:rPr lang="en-GB" dirty="0"/>
              <a:t> therapies</a:t>
            </a:r>
          </a:p>
          <a:p>
            <a:r>
              <a:rPr lang="en-GB" dirty="0"/>
              <a:t>3. Health and</a:t>
            </a:r>
          </a:p>
          <a:p>
            <a:r>
              <a:rPr lang="en-GB" dirty="0"/>
              <a:t> societal</a:t>
            </a:r>
          </a:p>
          <a:p>
            <a:r>
              <a:rPr lang="en-GB" dirty="0"/>
              <a:t> impact</a:t>
            </a:r>
          </a:p>
          <a:p>
            <a:endParaRPr lang="en-GB" dirty="0"/>
          </a:p>
        </p:txBody>
      </p:sp>
      <p:graphicFrame>
        <p:nvGraphicFramePr>
          <p:cNvPr id="6" name="Diagram 5">
            <a:extLst>
              <a:ext uri="{FF2B5EF4-FFF2-40B4-BE49-F238E27FC236}">
                <a16:creationId xmlns:a16="http://schemas.microsoft.com/office/drawing/2014/main" id="{7D5765EB-448F-4F49-AA4F-7C58114A02D6}"/>
              </a:ext>
            </a:extLst>
          </p:cNvPr>
          <p:cNvGraphicFramePr/>
          <p:nvPr>
            <p:extLst>
              <p:ext uri="{D42A27DB-BD31-4B8C-83A1-F6EECF244321}">
                <p14:modId xmlns:p14="http://schemas.microsoft.com/office/powerpoint/2010/main" val="2075789317"/>
              </p:ext>
            </p:extLst>
          </p:nvPr>
        </p:nvGraphicFramePr>
        <p:xfrm>
          <a:off x="1783768" y="889687"/>
          <a:ext cx="8596668" cy="5738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group of people standing around a table&#10;&#10;Description automatically generated">
            <a:extLst>
              <a:ext uri="{FF2B5EF4-FFF2-40B4-BE49-F238E27FC236}">
                <a16:creationId xmlns:a16="http://schemas.microsoft.com/office/drawing/2014/main" id="{53C0E23F-FBCE-49DC-9BA3-59DDC161DF1E}"/>
              </a:ext>
            </a:extLst>
          </p:cNvPr>
          <p:cNvPicPr>
            <a:picLocks noChangeAspect="1"/>
          </p:cNvPicPr>
          <p:nvPr/>
        </p:nvPicPr>
        <p:blipFill>
          <a:blip r:embed="rId8"/>
          <a:stretch>
            <a:fillRect/>
          </a:stretch>
        </p:blipFill>
        <p:spPr>
          <a:xfrm>
            <a:off x="707765" y="2078862"/>
            <a:ext cx="2207598" cy="1995116"/>
          </a:xfrm>
          <a:prstGeom prst="rect">
            <a:avLst/>
          </a:prstGeom>
        </p:spPr>
      </p:pic>
      <p:sp>
        <p:nvSpPr>
          <p:cNvPr id="10" name="Footer Placeholder 2">
            <a:extLst>
              <a:ext uri="{FF2B5EF4-FFF2-40B4-BE49-F238E27FC236}">
                <a16:creationId xmlns:a16="http://schemas.microsoft.com/office/drawing/2014/main" id="{4EC0131F-307D-42FB-83EA-A17684F48707}"/>
              </a:ext>
            </a:extLst>
          </p:cNvPr>
          <p:cNvSpPr>
            <a:spLocks noGrp="1"/>
          </p:cNvSpPr>
          <p:nvPr>
            <p:ph type="ftr" sz="quarter" idx="11"/>
          </p:nvPr>
        </p:nvSpPr>
        <p:spPr>
          <a:xfrm>
            <a:off x="876089" y="6391908"/>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3378624375"/>
      </p:ext>
    </p:extLst>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A44E539-5AD4-4456-9B83-17C21DA0D2ED}"/>
              </a:ext>
            </a:extLst>
          </p:cNvPr>
          <p:cNvSpPr txBox="1"/>
          <p:nvPr/>
        </p:nvSpPr>
        <p:spPr>
          <a:xfrm>
            <a:off x="4890608" y="4655035"/>
            <a:ext cx="2949846" cy="923330"/>
          </a:xfrm>
          <a:prstGeom prst="rect">
            <a:avLst/>
          </a:prstGeom>
          <a:noFill/>
        </p:spPr>
        <p:txBody>
          <a:bodyPr wrap="none" rtlCol="0">
            <a:spAutoFit/>
          </a:bodyPr>
          <a:lstStyle/>
          <a:p>
            <a:r>
              <a:rPr lang="en-GB" dirty="0"/>
              <a:t>Non antibiotic alternatives</a:t>
            </a:r>
          </a:p>
          <a:p>
            <a:r>
              <a:rPr lang="en-GB" dirty="0"/>
              <a:t>to treat </a:t>
            </a:r>
            <a:r>
              <a:rPr lang="en-GB" b="1" i="1" dirty="0">
                <a:solidFill>
                  <a:schemeClr val="accent1"/>
                </a:solidFill>
              </a:rPr>
              <a:t>“Travellers’</a:t>
            </a:r>
          </a:p>
          <a:p>
            <a:r>
              <a:rPr lang="en-GB" b="1" i="1" dirty="0">
                <a:solidFill>
                  <a:schemeClr val="accent1"/>
                </a:solidFill>
              </a:rPr>
              <a:t>Diarrhoea”</a:t>
            </a:r>
          </a:p>
        </p:txBody>
      </p:sp>
      <p:sp>
        <p:nvSpPr>
          <p:cNvPr id="7" name="TextBox 6">
            <a:extLst>
              <a:ext uri="{FF2B5EF4-FFF2-40B4-BE49-F238E27FC236}">
                <a16:creationId xmlns:a16="http://schemas.microsoft.com/office/drawing/2014/main" id="{FD64DAFB-3568-42A4-BCDC-5373269D3450}"/>
              </a:ext>
            </a:extLst>
          </p:cNvPr>
          <p:cNvSpPr txBox="1"/>
          <p:nvPr/>
        </p:nvSpPr>
        <p:spPr>
          <a:xfrm>
            <a:off x="6316436" y="2269672"/>
            <a:ext cx="2562959" cy="923330"/>
          </a:xfrm>
          <a:prstGeom prst="rect">
            <a:avLst/>
          </a:prstGeom>
          <a:noFill/>
        </p:spPr>
        <p:txBody>
          <a:bodyPr wrap="square" rtlCol="0">
            <a:spAutoFit/>
          </a:bodyPr>
          <a:lstStyle/>
          <a:p>
            <a:pPr marL="342900" indent="-342900">
              <a:buAutoNum type="arabicPeriod"/>
            </a:pPr>
            <a:r>
              <a:rPr lang="en-GB" dirty="0"/>
              <a:t>Test Sensitivity Discs</a:t>
            </a:r>
          </a:p>
          <a:p>
            <a:pPr marL="342900" indent="-342900">
              <a:buAutoNum type="arabicPeriod"/>
            </a:pPr>
            <a:r>
              <a:rPr lang="en-GB" dirty="0"/>
              <a:t>In depth testing</a:t>
            </a:r>
          </a:p>
        </p:txBody>
      </p:sp>
      <p:sp>
        <p:nvSpPr>
          <p:cNvPr id="2" name="Title 1">
            <a:extLst>
              <a:ext uri="{FF2B5EF4-FFF2-40B4-BE49-F238E27FC236}">
                <a16:creationId xmlns:a16="http://schemas.microsoft.com/office/drawing/2014/main" id="{7B06B7EE-7ECB-473D-9E2C-EB501C2B2A48}"/>
              </a:ext>
            </a:extLst>
          </p:cNvPr>
          <p:cNvSpPr>
            <a:spLocks noGrp="1"/>
          </p:cNvSpPr>
          <p:nvPr>
            <p:ph type="title"/>
          </p:nvPr>
        </p:nvSpPr>
        <p:spPr>
          <a:xfrm>
            <a:off x="677334" y="283529"/>
            <a:ext cx="8596668" cy="1320800"/>
          </a:xfrm>
        </p:spPr>
        <p:txBody>
          <a:bodyPr/>
          <a:lstStyle/>
          <a:p>
            <a:r>
              <a:rPr lang="en-GB" dirty="0"/>
              <a:t>ANTRUK Successes to Date</a:t>
            </a:r>
          </a:p>
        </p:txBody>
      </p:sp>
      <p:sp>
        <p:nvSpPr>
          <p:cNvPr id="3" name="Content Placeholder 2">
            <a:extLst>
              <a:ext uri="{FF2B5EF4-FFF2-40B4-BE49-F238E27FC236}">
                <a16:creationId xmlns:a16="http://schemas.microsoft.com/office/drawing/2014/main" id="{8BAD29B7-EDD0-4001-8E7F-0BBF4A200308}"/>
              </a:ext>
            </a:extLst>
          </p:cNvPr>
          <p:cNvSpPr>
            <a:spLocks noGrp="1"/>
          </p:cNvSpPr>
          <p:nvPr>
            <p:ph idx="1"/>
          </p:nvPr>
        </p:nvSpPr>
        <p:spPr>
          <a:xfrm>
            <a:off x="592274" y="1597063"/>
            <a:ext cx="8596668" cy="3880773"/>
          </a:xfrm>
        </p:spPr>
        <p:txBody>
          <a:bodyPr/>
          <a:lstStyle/>
          <a:p>
            <a:pPr>
              <a:buFont typeface="+mj-lt"/>
              <a:buAutoNum type="arabicPeriod"/>
            </a:pPr>
            <a:r>
              <a:rPr lang="en-GB" u="sng" dirty="0"/>
              <a:t>Research </a:t>
            </a:r>
          </a:p>
        </p:txBody>
      </p:sp>
      <p:sp>
        <p:nvSpPr>
          <p:cNvPr id="5" name="Slide Number Placeholder 4">
            <a:extLst>
              <a:ext uri="{FF2B5EF4-FFF2-40B4-BE49-F238E27FC236}">
                <a16:creationId xmlns:a16="http://schemas.microsoft.com/office/drawing/2014/main" id="{CF27277A-512A-4D1A-931D-0F12F91F8C80}"/>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11" name="TextBox 10">
            <a:extLst>
              <a:ext uri="{FF2B5EF4-FFF2-40B4-BE49-F238E27FC236}">
                <a16:creationId xmlns:a16="http://schemas.microsoft.com/office/drawing/2014/main" id="{2D071E7B-54E5-453D-AFE6-BA9E7DA0DEFD}"/>
              </a:ext>
            </a:extLst>
          </p:cNvPr>
          <p:cNvSpPr txBox="1"/>
          <p:nvPr/>
        </p:nvSpPr>
        <p:spPr>
          <a:xfrm>
            <a:off x="4024895" y="2063729"/>
            <a:ext cx="1901546" cy="2308324"/>
          </a:xfrm>
          <a:prstGeom prst="rect">
            <a:avLst/>
          </a:prstGeom>
          <a:noFill/>
        </p:spPr>
        <p:txBody>
          <a:bodyPr wrap="none" rtlCol="0">
            <a:spAutoFit/>
          </a:bodyPr>
          <a:lstStyle/>
          <a:p>
            <a:r>
              <a:rPr lang="en-GB" dirty="0"/>
              <a:t>1.Antibiotic</a:t>
            </a:r>
          </a:p>
          <a:p>
            <a:r>
              <a:rPr lang="en-GB" dirty="0"/>
              <a:t> Resistance</a:t>
            </a:r>
          </a:p>
          <a:p>
            <a:r>
              <a:rPr lang="en-GB" dirty="0"/>
              <a:t>2.New Antibiotic</a:t>
            </a:r>
          </a:p>
          <a:p>
            <a:r>
              <a:rPr lang="en-GB" dirty="0"/>
              <a:t> therapies</a:t>
            </a:r>
          </a:p>
          <a:p>
            <a:r>
              <a:rPr lang="en-GB" dirty="0"/>
              <a:t>3. Health and</a:t>
            </a:r>
          </a:p>
          <a:p>
            <a:r>
              <a:rPr lang="en-GB" dirty="0"/>
              <a:t> societal</a:t>
            </a:r>
          </a:p>
          <a:p>
            <a:r>
              <a:rPr lang="en-GB" dirty="0"/>
              <a:t> impact</a:t>
            </a:r>
          </a:p>
          <a:p>
            <a:endParaRPr lang="en-GB" dirty="0"/>
          </a:p>
        </p:txBody>
      </p:sp>
      <p:graphicFrame>
        <p:nvGraphicFramePr>
          <p:cNvPr id="6" name="Diagram 5">
            <a:extLst>
              <a:ext uri="{FF2B5EF4-FFF2-40B4-BE49-F238E27FC236}">
                <a16:creationId xmlns:a16="http://schemas.microsoft.com/office/drawing/2014/main" id="{7D5765EB-448F-4F49-AA4F-7C58114A02D6}"/>
              </a:ext>
            </a:extLst>
          </p:cNvPr>
          <p:cNvGraphicFramePr/>
          <p:nvPr>
            <p:extLst>
              <p:ext uri="{D42A27DB-BD31-4B8C-83A1-F6EECF244321}">
                <p14:modId xmlns:p14="http://schemas.microsoft.com/office/powerpoint/2010/main" val="2085130186"/>
              </p:ext>
            </p:extLst>
          </p:nvPr>
        </p:nvGraphicFramePr>
        <p:xfrm>
          <a:off x="1783768" y="889687"/>
          <a:ext cx="8596668" cy="5738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group of people standing around a table&#10;&#10;Description automatically generated">
            <a:extLst>
              <a:ext uri="{FF2B5EF4-FFF2-40B4-BE49-F238E27FC236}">
                <a16:creationId xmlns:a16="http://schemas.microsoft.com/office/drawing/2014/main" id="{53C0E23F-FBCE-49DC-9BA3-59DDC161DF1E}"/>
              </a:ext>
            </a:extLst>
          </p:cNvPr>
          <p:cNvPicPr>
            <a:picLocks noChangeAspect="1"/>
          </p:cNvPicPr>
          <p:nvPr/>
        </p:nvPicPr>
        <p:blipFill>
          <a:blip r:embed="rId7"/>
          <a:stretch>
            <a:fillRect/>
          </a:stretch>
        </p:blipFill>
        <p:spPr>
          <a:xfrm>
            <a:off x="707765" y="2078862"/>
            <a:ext cx="2207598" cy="1995116"/>
          </a:xfrm>
          <a:prstGeom prst="rect">
            <a:avLst/>
          </a:prstGeom>
        </p:spPr>
      </p:pic>
      <p:sp>
        <p:nvSpPr>
          <p:cNvPr id="12" name="Footer Placeholder 2">
            <a:extLst>
              <a:ext uri="{FF2B5EF4-FFF2-40B4-BE49-F238E27FC236}">
                <a16:creationId xmlns:a16="http://schemas.microsoft.com/office/drawing/2014/main" id="{D027E3B7-5754-4F77-A87A-D0EAFC143DF5}"/>
              </a:ext>
            </a:extLst>
          </p:cNvPr>
          <p:cNvSpPr>
            <a:spLocks noGrp="1"/>
          </p:cNvSpPr>
          <p:nvPr>
            <p:ph type="ftr" sz="quarter" idx="11"/>
          </p:nvPr>
        </p:nvSpPr>
        <p:spPr>
          <a:xfrm>
            <a:off x="1073574" y="6426245"/>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3665270487"/>
      </p:ext>
    </p:extLst>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A44E539-5AD4-4456-9B83-17C21DA0D2ED}"/>
              </a:ext>
            </a:extLst>
          </p:cNvPr>
          <p:cNvSpPr txBox="1"/>
          <p:nvPr/>
        </p:nvSpPr>
        <p:spPr>
          <a:xfrm>
            <a:off x="4890608" y="4655035"/>
            <a:ext cx="2949846" cy="923330"/>
          </a:xfrm>
          <a:prstGeom prst="rect">
            <a:avLst/>
          </a:prstGeom>
          <a:noFill/>
        </p:spPr>
        <p:txBody>
          <a:bodyPr wrap="none" rtlCol="0">
            <a:spAutoFit/>
          </a:bodyPr>
          <a:lstStyle/>
          <a:p>
            <a:r>
              <a:rPr lang="en-GB" dirty="0"/>
              <a:t>Non antibiotic alternatives</a:t>
            </a:r>
          </a:p>
          <a:p>
            <a:r>
              <a:rPr lang="en-GB" dirty="0"/>
              <a:t>to treat </a:t>
            </a:r>
            <a:r>
              <a:rPr lang="en-GB" b="1" i="1" dirty="0">
                <a:solidFill>
                  <a:schemeClr val="accent1"/>
                </a:solidFill>
              </a:rPr>
              <a:t>“Travellers’</a:t>
            </a:r>
          </a:p>
          <a:p>
            <a:r>
              <a:rPr lang="en-GB" b="1" i="1" dirty="0">
                <a:solidFill>
                  <a:schemeClr val="accent1"/>
                </a:solidFill>
              </a:rPr>
              <a:t>Diarrhoea”</a:t>
            </a:r>
          </a:p>
        </p:txBody>
      </p:sp>
      <p:sp>
        <p:nvSpPr>
          <p:cNvPr id="7" name="TextBox 6">
            <a:extLst>
              <a:ext uri="{FF2B5EF4-FFF2-40B4-BE49-F238E27FC236}">
                <a16:creationId xmlns:a16="http://schemas.microsoft.com/office/drawing/2014/main" id="{FD64DAFB-3568-42A4-BCDC-5373269D3450}"/>
              </a:ext>
            </a:extLst>
          </p:cNvPr>
          <p:cNvSpPr txBox="1"/>
          <p:nvPr/>
        </p:nvSpPr>
        <p:spPr>
          <a:xfrm>
            <a:off x="6316436" y="2269672"/>
            <a:ext cx="2562959" cy="923330"/>
          </a:xfrm>
          <a:prstGeom prst="rect">
            <a:avLst/>
          </a:prstGeom>
          <a:noFill/>
        </p:spPr>
        <p:txBody>
          <a:bodyPr wrap="square" rtlCol="0">
            <a:spAutoFit/>
          </a:bodyPr>
          <a:lstStyle/>
          <a:p>
            <a:pPr marL="342900" indent="-342900">
              <a:buAutoNum type="arabicPeriod"/>
            </a:pPr>
            <a:r>
              <a:rPr lang="en-GB" dirty="0"/>
              <a:t>Test Sensitivity Discs</a:t>
            </a:r>
          </a:p>
          <a:p>
            <a:pPr marL="342900" indent="-342900">
              <a:buAutoNum type="arabicPeriod"/>
            </a:pPr>
            <a:r>
              <a:rPr lang="en-GB" dirty="0"/>
              <a:t>In depth testing</a:t>
            </a:r>
          </a:p>
        </p:txBody>
      </p:sp>
      <p:sp>
        <p:nvSpPr>
          <p:cNvPr id="2" name="Title 1">
            <a:extLst>
              <a:ext uri="{FF2B5EF4-FFF2-40B4-BE49-F238E27FC236}">
                <a16:creationId xmlns:a16="http://schemas.microsoft.com/office/drawing/2014/main" id="{7B06B7EE-7ECB-473D-9E2C-EB501C2B2A48}"/>
              </a:ext>
            </a:extLst>
          </p:cNvPr>
          <p:cNvSpPr>
            <a:spLocks noGrp="1"/>
          </p:cNvSpPr>
          <p:nvPr>
            <p:ph type="title"/>
          </p:nvPr>
        </p:nvSpPr>
        <p:spPr>
          <a:xfrm>
            <a:off x="677334" y="283529"/>
            <a:ext cx="8596668" cy="1320800"/>
          </a:xfrm>
        </p:spPr>
        <p:txBody>
          <a:bodyPr/>
          <a:lstStyle/>
          <a:p>
            <a:r>
              <a:rPr lang="en-GB" dirty="0"/>
              <a:t>ANTRUK Successes to Date</a:t>
            </a:r>
          </a:p>
        </p:txBody>
      </p:sp>
      <p:sp>
        <p:nvSpPr>
          <p:cNvPr id="3" name="Content Placeholder 2">
            <a:extLst>
              <a:ext uri="{FF2B5EF4-FFF2-40B4-BE49-F238E27FC236}">
                <a16:creationId xmlns:a16="http://schemas.microsoft.com/office/drawing/2014/main" id="{8BAD29B7-EDD0-4001-8E7F-0BBF4A200308}"/>
              </a:ext>
            </a:extLst>
          </p:cNvPr>
          <p:cNvSpPr>
            <a:spLocks noGrp="1"/>
          </p:cNvSpPr>
          <p:nvPr>
            <p:ph idx="1"/>
          </p:nvPr>
        </p:nvSpPr>
        <p:spPr>
          <a:xfrm>
            <a:off x="592274" y="1597063"/>
            <a:ext cx="8596668" cy="3880773"/>
          </a:xfrm>
        </p:spPr>
        <p:txBody>
          <a:bodyPr/>
          <a:lstStyle/>
          <a:p>
            <a:pPr>
              <a:buFont typeface="+mj-lt"/>
              <a:buAutoNum type="arabicPeriod"/>
            </a:pPr>
            <a:r>
              <a:rPr lang="en-GB" u="sng" dirty="0"/>
              <a:t>Research </a:t>
            </a:r>
          </a:p>
        </p:txBody>
      </p:sp>
      <p:sp>
        <p:nvSpPr>
          <p:cNvPr id="5" name="Slide Number Placeholder 4">
            <a:extLst>
              <a:ext uri="{FF2B5EF4-FFF2-40B4-BE49-F238E27FC236}">
                <a16:creationId xmlns:a16="http://schemas.microsoft.com/office/drawing/2014/main" id="{CF27277A-512A-4D1A-931D-0F12F91F8C80}"/>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
        <p:nvSpPr>
          <p:cNvPr id="11" name="TextBox 10">
            <a:extLst>
              <a:ext uri="{FF2B5EF4-FFF2-40B4-BE49-F238E27FC236}">
                <a16:creationId xmlns:a16="http://schemas.microsoft.com/office/drawing/2014/main" id="{2D071E7B-54E5-453D-AFE6-BA9E7DA0DEFD}"/>
              </a:ext>
            </a:extLst>
          </p:cNvPr>
          <p:cNvSpPr txBox="1"/>
          <p:nvPr/>
        </p:nvSpPr>
        <p:spPr>
          <a:xfrm>
            <a:off x="4024895" y="2063729"/>
            <a:ext cx="1901546" cy="2308324"/>
          </a:xfrm>
          <a:prstGeom prst="rect">
            <a:avLst/>
          </a:prstGeom>
          <a:noFill/>
        </p:spPr>
        <p:txBody>
          <a:bodyPr wrap="none" rtlCol="0">
            <a:spAutoFit/>
          </a:bodyPr>
          <a:lstStyle/>
          <a:p>
            <a:r>
              <a:rPr lang="en-GB" dirty="0"/>
              <a:t>1.Antibiotic</a:t>
            </a:r>
          </a:p>
          <a:p>
            <a:r>
              <a:rPr lang="en-GB" dirty="0"/>
              <a:t> Resistance</a:t>
            </a:r>
          </a:p>
          <a:p>
            <a:r>
              <a:rPr lang="en-GB" dirty="0"/>
              <a:t>2.New Antibiotic</a:t>
            </a:r>
          </a:p>
          <a:p>
            <a:r>
              <a:rPr lang="en-GB" dirty="0"/>
              <a:t> therapies</a:t>
            </a:r>
          </a:p>
          <a:p>
            <a:r>
              <a:rPr lang="en-GB" dirty="0"/>
              <a:t>3. Health and</a:t>
            </a:r>
          </a:p>
          <a:p>
            <a:r>
              <a:rPr lang="en-GB" dirty="0"/>
              <a:t> societal</a:t>
            </a:r>
          </a:p>
          <a:p>
            <a:r>
              <a:rPr lang="en-GB" dirty="0"/>
              <a:t> impact</a:t>
            </a:r>
          </a:p>
          <a:p>
            <a:endParaRPr lang="en-GB" dirty="0"/>
          </a:p>
        </p:txBody>
      </p:sp>
      <p:graphicFrame>
        <p:nvGraphicFramePr>
          <p:cNvPr id="6" name="Diagram 5">
            <a:extLst>
              <a:ext uri="{FF2B5EF4-FFF2-40B4-BE49-F238E27FC236}">
                <a16:creationId xmlns:a16="http://schemas.microsoft.com/office/drawing/2014/main" id="{7D5765EB-448F-4F49-AA4F-7C58114A02D6}"/>
              </a:ext>
            </a:extLst>
          </p:cNvPr>
          <p:cNvGraphicFramePr/>
          <p:nvPr>
            <p:extLst>
              <p:ext uri="{D42A27DB-BD31-4B8C-83A1-F6EECF244321}">
                <p14:modId xmlns:p14="http://schemas.microsoft.com/office/powerpoint/2010/main" val="77710545"/>
              </p:ext>
            </p:extLst>
          </p:nvPr>
        </p:nvGraphicFramePr>
        <p:xfrm>
          <a:off x="1783768" y="889687"/>
          <a:ext cx="8596668" cy="5738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group of people standing around a table&#10;&#10;Description automatically generated">
            <a:extLst>
              <a:ext uri="{FF2B5EF4-FFF2-40B4-BE49-F238E27FC236}">
                <a16:creationId xmlns:a16="http://schemas.microsoft.com/office/drawing/2014/main" id="{53C0E23F-FBCE-49DC-9BA3-59DDC161DF1E}"/>
              </a:ext>
            </a:extLst>
          </p:cNvPr>
          <p:cNvPicPr>
            <a:picLocks noChangeAspect="1"/>
          </p:cNvPicPr>
          <p:nvPr/>
        </p:nvPicPr>
        <p:blipFill>
          <a:blip r:embed="rId7"/>
          <a:stretch>
            <a:fillRect/>
          </a:stretch>
        </p:blipFill>
        <p:spPr>
          <a:xfrm>
            <a:off x="707765" y="2078862"/>
            <a:ext cx="2207598" cy="1995116"/>
          </a:xfrm>
          <a:prstGeom prst="rect">
            <a:avLst/>
          </a:prstGeom>
        </p:spPr>
      </p:pic>
      <p:sp>
        <p:nvSpPr>
          <p:cNvPr id="12" name="Footer Placeholder 2">
            <a:extLst>
              <a:ext uri="{FF2B5EF4-FFF2-40B4-BE49-F238E27FC236}">
                <a16:creationId xmlns:a16="http://schemas.microsoft.com/office/drawing/2014/main" id="{450F6C11-67A0-4850-A9FC-05C6E1B2375E}"/>
              </a:ext>
            </a:extLst>
          </p:cNvPr>
          <p:cNvSpPr>
            <a:spLocks noGrp="1"/>
          </p:cNvSpPr>
          <p:nvPr>
            <p:ph type="ftr" sz="quarter" idx="11"/>
          </p:nvPr>
        </p:nvSpPr>
        <p:spPr>
          <a:xfrm>
            <a:off x="1300303" y="6362266"/>
            <a:ext cx="6297612" cy="365125"/>
          </a:xfrm>
        </p:spPr>
        <p:txBody>
          <a:bodyPr/>
          <a:lstStyle/>
          <a:p>
            <a:pPr algn="ctr"/>
            <a:r>
              <a:rPr lang="en-US" dirty="0"/>
              <a:t>© 2019 Antibiotic Research UK</a:t>
            </a:r>
          </a:p>
        </p:txBody>
      </p:sp>
    </p:spTree>
    <p:extLst>
      <p:ext uri="{BB962C8B-B14F-4D97-AF65-F5344CB8AC3E}">
        <p14:creationId xmlns:p14="http://schemas.microsoft.com/office/powerpoint/2010/main" val="417109629"/>
      </p:ext>
    </p:extLst>
  </p:cSld>
  <p:clrMapOvr>
    <a:masterClrMapping/>
  </p:clrMapOvr>
  <p:transition spd="slow">
    <p:dissolve/>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87BDAAD30F254898A738DC5D4C9690" ma:contentTypeVersion="10" ma:contentTypeDescription="Create a new document." ma:contentTypeScope="" ma:versionID="a5c44b406bdac20a389c82578b464b67">
  <xsd:schema xmlns:xsd="http://www.w3.org/2001/XMLSchema" xmlns:xs="http://www.w3.org/2001/XMLSchema" xmlns:p="http://schemas.microsoft.com/office/2006/metadata/properties" xmlns:ns2="de8973a4-befc-4cf0-89f8-309760f4eb2d" xmlns:ns3="50d83dd3-0116-4934-978d-dd1612200dbc" targetNamespace="http://schemas.microsoft.com/office/2006/metadata/properties" ma:root="true" ma:fieldsID="5693781f26696b132d13925752bdd545" ns2:_="" ns3:_="">
    <xsd:import namespace="de8973a4-befc-4cf0-89f8-309760f4eb2d"/>
    <xsd:import namespace="50d83dd3-0116-4934-978d-dd1612200db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8973a4-befc-4cf0-89f8-309760f4eb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d83dd3-0116-4934-978d-dd1612200db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E6D843-0524-4520-B2C8-28A740DC03DF}">
  <ds:schemaRefs>
    <ds:schemaRef ds:uri="http://schemas.microsoft.com/sharepoint/v3/contenttype/forms"/>
  </ds:schemaRefs>
</ds:datastoreItem>
</file>

<file path=customXml/itemProps2.xml><?xml version="1.0" encoding="utf-8"?>
<ds:datastoreItem xmlns:ds="http://schemas.openxmlformats.org/officeDocument/2006/customXml" ds:itemID="{75A238D1-0285-452A-A2EA-0A5175C40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8973a4-befc-4cf0-89f8-309760f4eb2d"/>
    <ds:schemaRef ds:uri="50d83dd3-0116-4934-978d-dd1612200d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5B61E2-9563-461C-9816-FF78DB69A50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de8973a4-befc-4cf0-89f8-309760f4eb2d"/>
    <ds:schemaRef ds:uri="http://purl.org/dc/terms/"/>
    <ds:schemaRef ds:uri="http://schemas.openxmlformats.org/package/2006/metadata/core-properties"/>
    <ds:schemaRef ds:uri="50d83dd3-0116-4934-978d-dd1612200db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4231</TotalTime>
  <Words>2086</Words>
  <Application>Microsoft Office PowerPoint</Application>
  <PresentationFormat>Widescreen</PresentationFormat>
  <Paragraphs>244</Paragraphs>
  <Slides>17</Slides>
  <Notes>9</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Courier New</vt:lpstr>
      <vt:lpstr>Trebuchet MS</vt:lpstr>
      <vt:lpstr>Wingdings 3</vt:lpstr>
      <vt:lpstr>Facet</vt:lpstr>
      <vt:lpstr>PowerPoint Presentation</vt:lpstr>
      <vt:lpstr>Antibiotic Resistance is already here</vt:lpstr>
      <vt:lpstr>Its in the media….</vt:lpstr>
      <vt:lpstr>The time bomb is ticking….</vt:lpstr>
      <vt:lpstr>Background to ANTRUK</vt:lpstr>
      <vt:lpstr>Fighting Antibiotic Resistance Today and Tomorrow….what does it mean? </vt:lpstr>
      <vt:lpstr>ANTRUK Successes to Date 1.Research</vt:lpstr>
      <vt:lpstr>ANTRUK Successes to Date</vt:lpstr>
      <vt:lpstr>ANTRUK Successes to Date</vt:lpstr>
      <vt:lpstr>ANTRUK Successes to Date</vt:lpstr>
      <vt:lpstr>2019 Small Research Grant recipients</vt:lpstr>
      <vt:lpstr>Patient Support Pilot</vt:lpstr>
      <vt:lpstr>Fundraising</vt:lpstr>
      <vt:lpstr>How you can help to save lives </vt:lpstr>
      <vt:lpstr>We are a virtual charity covering the whole United Kingdom</vt:lpstr>
      <vt:lpstr>PowerPoint Presentation</vt:lpstr>
      <vt:lpstr>GO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Antibiotic Research UK</dc:title>
  <dc:creator>Keith Joughin</dc:creator>
  <cp:lastModifiedBy>Colin Garner</cp:lastModifiedBy>
  <cp:revision>88</cp:revision>
  <dcterms:created xsi:type="dcterms:W3CDTF">2019-04-30T14:54:30Z</dcterms:created>
  <dcterms:modified xsi:type="dcterms:W3CDTF">2020-01-09T14:46:31Z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0x0101009387BDAAD30F254898A738DC5D4C9690</vt:lpwstr>
  </property>
</Properties>
</file>