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9" r:id="rId3"/>
    <p:sldId id="273" r:id="rId4"/>
    <p:sldId id="260" r:id="rId5"/>
    <p:sldId id="261" r:id="rId6"/>
    <p:sldId id="268" r:id="rId7"/>
    <p:sldId id="272" r:id="rId8"/>
    <p:sldId id="267" r:id="rId9"/>
    <p:sldId id="270"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60" autoAdjust="0"/>
    <p:restoredTop sz="73696" autoAdjust="0"/>
  </p:normalViewPr>
  <p:slideViewPr>
    <p:cSldViewPr snapToGrid="0">
      <p:cViewPr varScale="1">
        <p:scale>
          <a:sx n="85" d="100"/>
          <a:sy n="85" d="100"/>
        </p:scale>
        <p:origin x="1794"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simon\Downloads\interim%20graph%20results%20ANTRUK%20-%20Rigby%20(2).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a:t>Azithromycin susceptibilty of nasal swab bacterial growth</a:t>
            </a:r>
          </a:p>
        </c:rich>
      </c:tx>
      <c:layout/>
      <c:overlay val="0"/>
    </c:title>
    <c:autoTitleDeleted val="0"/>
    <c:plotArea>
      <c:layout>
        <c:manualLayout>
          <c:layoutTarget val="inner"/>
          <c:xMode val="edge"/>
          <c:yMode val="edge"/>
          <c:x val="0.12402958827046449"/>
          <c:y val="0.12994701300722461"/>
          <c:w val="0.84625109546101795"/>
          <c:h val="0.70457818317109766"/>
        </c:manualLayout>
      </c:layout>
      <c:barChart>
        <c:barDir val="col"/>
        <c:grouping val="stacked"/>
        <c:varyColors val="0"/>
        <c:ser>
          <c:idx val="0"/>
          <c:order val="0"/>
          <c:tx>
            <c:strRef>
              <c:f>'[interim graph results ANTRUK - Rigby (2).xlsx]Sheet1'!$A$2</c:f>
              <c:strCache>
                <c:ptCount val="1"/>
                <c:pt idx="0">
                  <c:v>swab 1</c:v>
                </c:pt>
              </c:strCache>
            </c:strRef>
          </c:tx>
          <c:invertIfNegative val="0"/>
          <c:dPt>
            <c:idx val="0"/>
            <c:invertIfNegative val="0"/>
            <c:bubble3D val="0"/>
            <c:spPr>
              <a:solidFill>
                <a:srgbClr val="FF0000"/>
              </a:solidFill>
            </c:spPr>
            <c:extLst>
              <c:ext xmlns:c16="http://schemas.microsoft.com/office/drawing/2014/chart" uri="{C3380CC4-5D6E-409C-BE32-E72D297353CC}">
                <c16:uniqueId val="{00000001-6019-4C86-A9A5-3F281B0E8123}"/>
              </c:ext>
            </c:extLst>
          </c:dPt>
          <c:dPt>
            <c:idx val="1"/>
            <c:invertIfNegative val="0"/>
            <c:bubble3D val="0"/>
            <c:spPr>
              <a:solidFill>
                <a:schemeClr val="bg1">
                  <a:lumMod val="75000"/>
                </a:schemeClr>
              </a:solidFill>
            </c:spPr>
            <c:extLst>
              <c:ext xmlns:c16="http://schemas.microsoft.com/office/drawing/2014/chart" uri="{C3380CC4-5D6E-409C-BE32-E72D297353CC}">
                <c16:uniqueId val="{00000003-6019-4C86-A9A5-3F281B0E8123}"/>
              </c:ext>
            </c:extLst>
          </c:dPt>
          <c:dPt>
            <c:idx val="2"/>
            <c:invertIfNegative val="0"/>
            <c:bubble3D val="0"/>
            <c:spPr>
              <a:solidFill>
                <a:schemeClr val="bg1">
                  <a:lumMod val="75000"/>
                </a:schemeClr>
              </a:solidFill>
            </c:spPr>
            <c:extLst>
              <c:ext xmlns:c16="http://schemas.microsoft.com/office/drawing/2014/chart" uri="{C3380CC4-5D6E-409C-BE32-E72D297353CC}">
                <c16:uniqueId val="{00000005-6019-4C86-A9A5-3F281B0E8123}"/>
              </c:ext>
            </c:extLst>
          </c:dPt>
          <c:dPt>
            <c:idx val="3"/>
            <c:invertIfNegative val="0"/>
            <c:bubble3D val="0"/>
            <c:spPr>
              <a:solidFill>
                <a:srgbClr val="FF0000"/>
              </a:solidFill>
            </c:spPr>
            <c:extLst>
              <c:ext xmlns:c16="http://schemas.microsoft.com/office/drawing/2014/chart" uri="{C3380CC4-5D6E-409C-BE32-E72D297353CC}">
                <c16:uniqueId val="{00000007-6019-4C86-A9A5-3F281B0E8123}"/>
              </c:ext>
            </c:extLst>
          </c:dPt>
          <c:dPt>
            <c:idx val="4"/>
            <c:invertIfNegative val="0"/>
            <c:bubble3D val="0"/>
            <c:spPr>
              <a:solidFill>
                <a:schemeClr val="bg1">
                  <a:lumMod val="75000"/>
                </a:schemeClr>
              </a:solidFill>
            </c:spPr>
            <c:extLst>
              <c:ext xmlns:c16="http://schemas.microsoft.com/office/drawing/2014/chart" uri="{C3380CC4-5D6E-409C-BE32-E72D297353CC}">
                <c16:uniqueId val="{00000009-6019-4C86-A9A5-3F281B0E8123}"/>
              </c:ext>
            </c:extLst>
          </c:dPt>
          <c:dPt>
            <c:idx val="5"/>
            <c:invertIfNegative val="0"/>
            <c:bubble3D val="0"/>
            <c:spPr>
              <a:solidFill>
                <a:srgbClr val="FF0000"/>
              </a:solidFill>
            </c:spPr>
            <c:extLst>
              <c:ext xmlns:c16="http://schemas.microsoft.com/office/drawing/2014/chart" uri="{C3380CC4-5D6E-409C-BE32-E72D297353CC}">
                <c16:uniqueId val="{0000000B-6019-4C86-A9A5-3F281B0E8123}"/>
              </c:ext>
            </c:extLst>
          </c:dPt>
          <c:dPt>
            <c:idx val="6"/>
            <c:invertIfNegative val="0"/>
            <c:bubble3D val="0"/>
            <c:spPr>
              <a:solidFill>
                <a:schemeClr val="bg1">
                  <a:lumMod val="75000"/>
                </a:schemeClr>
              </a:solidFill>
            </c:spPr>
            <c:extLst>
              <c:ext xmlns:c16="http://schemas.microsoft.com/office/drawing/2014/chart" uri="{C3380CC4-5D6E-409C-BE32-E72D297353CC}">
                <c16:uniqueId val="{0000000D-6019-4C86-A9A5-3F281B0E8123}"/>
              </c:ext>
            </c:extLst>
          </c:dPt>
          <c:dPt>
            <c:idx val="7"/>
            <c:invertIfNegative val="0"/>
            <c:bubble3D val="0"/>
            <c:spPr>
              <a:solidFill>
                <a:schemeClr val="bg1">
                  <a:lumMod val="75000"/>
                </a:schemeClr>
              </a:solidFill>
            </c:spPr>
            <c:extLst>
              <c:ext xmlns:c16="http://schemas.microsoft.com/office/drawing/2014/chart" uri="{C3380CC4-5D6E-409C-BE32-E72D297353CC}">
                <c16:uniqueId val="{0000000F-6019-4C86-A9A5-3F281B0E8123}"/>
              </c:ext>
            </c:extLst>
          </c:dPt>
          <c:dPt>
            <c:idx val="8"/>
            <c:invertIfNegative val="0"/>
            <c:bubble3D val="0"/>
            <c:spPr>
              <a:solidFill>
                <a:srgbClr val="FF0000"/>
              </a:solidFill>
            </c:spPr>
            <c:extLst>
              <c:ext xmlns:c16="http://schemas.microsoft.com/office/drawing/2014/chart" uri="{C3380CC4-5D6E-409C-BE32-E72D297353CC}">
                <c16:uniqueId val="{00000011-6019-4C86-A9A5-3F281B0E8123}"/>
              </c:ext>
            </c:extLst>
          </c:dPt>
          <c:dPt>
            <c:idx val="9"/>
            <c:invertIfNegative val="0"/>
            <c:bubble3D val="0"/>
            <c:spPr>
              <a:solidFill>
                <a:srgbClr val="00B0F0"/>
              </a:solidFill>
            </c:spPr>
            <c:extLst>
              <c:ext xmlns:c16="http://schemas.microsoft.com/office/drawing/2014/chart" uri="{C3380CC4-5D6E-409C-BE32-E72D297353CC}">
                <c16:uniqueId val="{00000013-6019-4C86-A9A5-3F281B0E8123}"/>
              </c:ext>
            </c:extLst>
          </c:dPt>
          <c:dPt>
            <c:idx val="10"/>
            <c:invertIfNegative val="0"/>
            <c:bubble3D val="0"/>
            <c:spPr>
              <a:solidFill>
                <a:srgbClr val="00B0F0"/>
              </a:solidFill>
            </c:spPr>
            <c:extLst>
              <c:ext xmlns:c16="http://schemas.microsoft.com/office/drawing/2014/chart" uri="{C3380CC4-5D6E-409C-BE32-E72D297353CC}">
                <c16:uniqueId val="{00000015-6019-4C86-A9A5-3F281B0E8123}"/>
              </c:ext>
            </c:extLst>
          </c:dPt>
          <c:dPt>
            <c:idx val="11"/>
            <c:invertIfNegative val="0"/>
            <c:bubble3D val="0"/>
            <c:spPr>
              <a:solidFill>
                <a:srgbClr val="00B0F0"/>
              </a:solidFill>
            </c:spPr>
            <c:extLst>
              <c:ext xmlns:c16="http://schemas.microsoft.com/office/drawing/2014/chart" uri="{C3380CC4-5D6E-409C-BE32-E72D297353CC}">
                <c16:uniqueId val="{00000017-6019-4C86-A9A5-3F281B0E8123}"/>
              </c:ext>
            </c:extLst>
          </c:dPt>
          <c:dPt>
            <c:idx val="12"/>
            <c:invertIfNegative val="0"/>
            <c:bubble3D val="0"/>
            <c:spPr>
              <a:solidFill>
                <a:srgbClr val="FF0000"/>
              </a:solidFill>
            </c:spPr>
            <c:extLst>
              <c:ext xmlns:c16="http://schemas.microsoft.com/office/drawing/2014/chart" uri="{C3380CC4-5D6E-409C-BE32-E72D297353CC}">
                <c16:uniqueId val="{00000019-6019-4C86-A9A5-3F281B0E8123}"/>
              </c:ext>
            </c:extLst>
          </c:dPt>
          <c:dPt>
            <c:idx val="13"/>
            <c:invertIfNegative val="0"/>
            <c:bubble3D val="0"/>
            <c:spPr>
              <a:solidFill>
                <a:schemeClr val="bg1">
                  <a:lumMod val="75000"/>
                </a:schemeClr>
              </a:solidFill>
            </c:spPr>
            <c:extLst>
              <c:ext xmlns:c16="http://schemas.microsoft.com/office/drawing/2014/chart" uri="{C3380CC4-5D6E-409C-BE32-E72D297353CC}">
                <c16:uniqueId val="{0000001B-6019-4C86-A9A5-3F281B0E8123}"/>
              </c:ext>
            </c:extLst>
          </c:dPt>
          <c:dPt>
            <c:idx val="14"/>
            <c:invertIfNegative val="0"/>
            <c:bubble3D val="0"/>
            <c:spPr>
              <a:solidFill>
                <a:srgbClr val="FF0000"/>
              </a:solidFill>
            </c:spPr>
            <c:extLst>
              <c:ext xmlns:c16="http://schemas.microsoft.com/office/drawing/2014/chart" uri="{C3380CC4-5D6E-409C-BE32-E72D297353CC}">
                <c16:uniqueId val="{0000001D-6019-4C86-A9A5-3F281B0E8123}"/>
              </c:ext>
            </c:extLst>
          </c:dPt>
          <c:dPt>
            <c:idx val="15"/>
            <c:invertIfNegative val="0"/>
            <c:bubble3D val="0"/>
            <c:spPr>
              <a:solidFill>
                <a:srgbClr val="00B0F0"/>
              </a:solidFill>
            </c:spPr>
            <c:extLst>
              <c:ext xmlns:c16="http://schemas.microsoft.com/office/drawing/2014/chart" uri="{C3380CC4-5D6E-409C-BE32-E72D297353CC}">
                <c16:uniqueId val="{0000001F-6019-4C86-A9A5-3F281B0E8123}"/>
              </c:ext>
            </c:extLst>
          </c:dPt>
          <c:dPt>
            <c:idx val="16"/>
            <c:invertIfNegative val="0"/>
            <c:bubble3D val="0"/>
            <c:spPr>
              <a:solidFill>
                <a:schemeClr val="bg1">
                  <a:lumMod val="75000"/>
                </a:schemeClr>
              </a:solidFill>
            </c:spPr>
            <c:extLst>
              <c:ext xmlns:c16="http://schemas.microsoft.com/office/drawing/2014/chart" uri="{C3380CC4-5D6E-409C-BE32-E72D297353CC}">
                <c16:uniqueId val="{00000021-6019-4C86-A9A5-3F281B0E8123}"/>
              </c:ext>
            </c:extLst>
          </c:dPt>
          <c:dPt>
            <c:idx val="17"/>
            <c:invertIfNegative val="0"/>
            <c:bubble3D val="0"/>
            <c:spPr>
              <a:solidFill>
                <a:schemeClr val="bg1">
                  <a:lumMod val="75000"/>
                </a:schemeClr>
              </a:solidFill>
            </c:spPr>
            <c:extLst>
              <c:ext xmlns:c16="http://schemas.microsoft.com/office/drawing/2014/chart" uri="{C3380CC4-5D6E-409C-BE32-E72D297353CC}">
                <c16:uniqueId val="{00000023-6019-4C86-A9A5-3F281B0E8123}"/>
              </c:ext>
            </c:extLst>
          </c:dPt>
          <c:dPt>
            <c:idx val="18"/>
            <c:invertIfNegative val="0"/>
            <c:bubble3D val="0"/>
            <c:spPr>
              <a:solidFill>
                <a:schemeClr val="bg1">
                  <a:lumMod val="75000"/>
                </a:schemeClr>
              </a:solidFill>
            </c:spPr>
            <c:extLst>
              <c:ext xmlns:c16="http://schemas.microsoft.com/office/drawing/2014/chart" uri="{C3380CC4-5D6E-409C-BE32-E72D297353CC}">
                <c16:uniqueId val="{00000025-6019-4C86-A9A5-3F281B0E8123}"/>
              </c:ext>
            </c:extLst>
          </c:dPt>
          <c:dPt>
            <c:idx val="19"/>
            <c:invertIfNegative val="0"/>
            <c:bubble3D val="0"/>
            <c:spPr>
              <a:solidFill>
                <a:srgbClr val="00B0F0"/>
              </a:solidFill>
            </c:spPr>
            <c:extLst>
              <c:ext xmlns:c16="http://schemas.microsoft.com/office/drawing/2014/chart" uri="{C3380CC4-5D6E-409C-BE32-E72D297353CC}">
                <c16:uniqueId val="{00000027-6019-4C86-A9A5-3F281B0E8123}"/>
              </c:ext>
            </c:extLst>
          </c:dPt>
          <c:cat>
            <c:strRef>
              <c:f>'[interim graph results ANTRUK - Rigby (2).xlsx]Sheet1'!$B$1:$U$1</c:f>
              <c:strCache>
                <c:ptCount val="20"/>
                <c:pt idx="0">
                  <c:v>C1</c:v>
                </c:pt>
                <c:pt idx="1">
                  <c:v>C2</c:v>
                </c:pt>
                <c:pt idx="2">
                  <c:v>C3</c:v>
                </c:pt>
                <c:pt idx="3">
                  <c:v>C4</c:v>
                </c:pt>
                <c:pt idx="4">
                  <c:v>C5</c:v>
                </c:pt>
                <c:pt idx="5">
                  <c:v>C6</c:v>
                </c:pt>
                <c:pt idx="6">
                  <c:v>C7</c:v>
                </c:pt>
                <c:pt idx="7">
                  <c:v>C8</c:v>
                </c:pt>
                <c:pt idx="8">
                  <c:v>C9</c:v>
                </c:pt>
                <c:pt idx="9">
                  <c:v>C10</c:v>
                </c:pt>
                <c:pt idx="10">
                  <c:v>A1</c:v>
                </c:pt>
                <c:pt idx="11">
                  <c:v>A2</c:v>
                </c:pt>
                <c:pt idx="12">
                  <c:v>A3</c:v>
                </c:pt>
                <c:pt idx="13">
                  <c:v>A4</c:v>
                </c:pt>
                <c:pt idx="14">
                  <c:v>A5</c:v>
                </c:pt>
                <c:pt idx="15">
                  <c:v>A6</c:v>
                </c:pt>
                <c:pt idx="16">
                  <c:v>A7</c:v>
                </c:pt>
                <c:pt idx="17">
                  <c:v>A8</c:v>
                </c:pt>
                <c:pt idx="18">
                  <c:v>A9</c:v>
                </c:pt>
                <c:pt idx="19">
                  <c:v>A10</c:v>
                </c:pt>
              </c:strCache>
            </c:strRef>
          </c:cat>
          <c:val>
            <c:numRef>
              <c:f>'[interim graph results ANTRUK - Rigby (2).xlsx]Sheet1'!$B$2:$U$2</c:f>
              <c:numCache>
                <c:formatCode>General</c:formatCode>
                <c:ptCount val="2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Cache>
            </c:numRef>
          </c:val>
          <c:extLst>
            <c:ext xmlns:c16="http://schemas.microsoft.com/office/drawing/2014/chart" uri="{C3380CC4-5D6E-409C-BE32-E72D297353CC}">
              <c16:uniqueId val="{00000028-6019-4C86-A9A5-3F281B0E8123}"/>
            </c:ext>
          </c:extLst>
        </c:ser>
        <c:ser>
          <c:idx val="1"/>
          <c:order val="1"/>
          <c:tx>
            <c:strRef>
              <c:f>'[interim graph results ANTRUK - Rigby (2).xlsx]Sheet1'!$A$3</c:f>
              <c:strCache>
                <c:ptCount val="1"/>
                <c:pt idx="0">
                  <c:v>swab 2</c:v>
                </c:pt>
              </c:strCache>
            </c:strRef>
          </c:tx>
          <c:invertIfNegative val="0"/>
          <c:dPt>
            <c:idx val="0"/>
            <c:invertIfNegative val="0"/>
            <c:bubble3D val="0"/>
            <c:spPr>
              <a:solidFill>
                <a:schemeClr val="bg1">
                  <a:lumMod val="75000"/>
                </a:schemeClr>
              </a:solidFill>
            </c:spPr>
            <c:extLst>
              <c:ext xmlns:c16="http://schemas.microsoft.com/office/drawing/2014/chart" uri="{C3380CC4-5D6E-409C-BE32-E72D297353CC}">
                <c16:uniqueId val="{0000002A-6019-4C86-A9A5-3F281B0E8123}"/>
              </c:ext>
            </c:extLst>
          </c:dPt>
          <c:dPt>
            <c:idx val="1"/>
            <c:invertIfNegative val="0"/>
            <c:bubble3D val="0"/>
            <c:spPr>
              <a:solidFill>
                <a:schemeClr val="bg1">
                  <a:lumMod val="75000"/>
                </a:schemeClr>
              </a:solidFill>
            </c:spPr>
            <c:extLst>
              <c:ext xmlns:c16="http://schemas.microsoft.com/office/drawing/2014/chart" uri="{C3380CC4-5D6E-409C-BE32-E72D297353CC}">
                <c16:uniqueId val="{0000002C-6019-4C86-A9A5-3F281B0E8123}"/>
              </c:ext>
            </c:extLst>
          </c:dPt>
          <c:dPt>
            <c:idx val="2"/>
            <c:invertIfNegative val="0"/>
            <c:bubble3D val="0"/>
            <c:spPr>
              <a:solidFill>
                <a:srgbClr val="FF0000"/>
              </a:solidFill>
            </c:spPr>
            <c:extLst>
              <c:ext xmlns:c16="http://schemas.microsoft.com/office/drawing/2014/chart" uri="{C3380CC4-5D6E-409C-BE32-E72D297353CC}">
                <c16:uniqueId val="{0000002E-6019-4C86-A9A5-3F281B0E8123}"/>
              </c:ext>
            </c:extLst>
          </c:dPt>
          <c:dPt>
            <c:idx val="3"/>
            <c:invertIfNegative val="0"/>
            <c:bubble3D val="0"/>
            <c:spPr>
              <a:solidFill>
                <a:srgbClr val="FF0000"/>
              </a:solidFill>
            </c:spPr>
            <c:extLst>
              <c:ext xmlns:c16="http://schemas.microsoft.com/office/drawing/2014/chart" uri="{C3380CC4-5D6E-409C-BE32-E72D297353CC}">
                <c16:uniqueId val="{00000030-6019-4C86-A9A5-3F281B0E8123}"/>
              </c:ext>
            </c:extLst>
          </c:dPt>
          <c:dPt>
            <c:idx val="4"/>
            <c:invertIfNegative val="0"/>
            <c:bubble3D val="0"/>
            <c:spPr>
              <a:solidFill>
                <a:schemeClr val="bg1">
                  <a:lumMod val="75000"/>
                </a:schemeClr>
              </a:solidFill>
            </c:spPr>
            <c:extLst>
              <c:ext xmlns:c16="http://schemas.microsoft.com/office/drawing/2014/chart" uri="{C3380CC4-5D6E-409C-BE32-E72D297353CC}">
                <c16:uniqueId val="{00000032-6019-4C86-A9A5-3F281B0E8123}"/>
              </c:ext>
            </c:extLst>
          </c:dPt>
          <c:dPt>
            <c:idx val="5"/>
            <c:invertIfNegative val="0"/>
            <c:bubble3D val="0"/>
            <c:spPr>
              <a:solidFill>
                <a:schemeClr val="bg1">
                  <a:lumMod val="75000"/>
                </a:schemeClr>
              </a:solidFill>
            </c:spPr>
            <c:extLst>
              <c:ext xmlns:c16="http://schemas.microsoft.com/office/drawing/2014/chart" uri="{C3380CC4-5D6E-409C-BE32-E72D297353CC}">
                <c16:uniqueId val="{00000034-6019-4C86-A9A5-3F281B0E8123}"/>
              </c:ext>
            </c:extLst>
          </c:dPt>
          <c:dPt>
            <c:idx val="6"/>
            <c:invertIfNegative val="0"/>
            <c:bubble3D val="0"/>
            <c:spPr>
              <a:solidFill>
                <a:srgbClr val="FF0000"/>
              </a:solidFill>
            </c:spPr>
            <c:extLst>
              <c:ext xmlns:c16="http://schemas.microsoft.com/office/drawing/2014/chart" uri="{C3380CC4-5D6E-409C-BE32-E72D297353CC}">
                <c16:uniqueId val="{00000036-6019-4C86-A9A5-3F281B0E8123}"/>
              </c:ext>
            </c:extLst>
          </c:dPt>
          <c:dPt>
            <c:idx val="7"/>
            <c:invertIfNegative val="0"/>
            <c:bubble3D val="0"/>
            <c:spPr>
              <a:solidFill>
                <a:schemeClr val="bg1">
                  <a:lumMod val="75000"/>
                </a:schemeClr>
              </a:solidFill>
            </c:spPr>
            <c:extLst>
              <c:ext xmlns:c16="http://schemas.microsoft.com/office/drawing/2014/chart" uri="{C3380CC4-5D6E-409C-BE32-E72D297353CC}">
                <c16:uniqueId val="{00000038-6019-4C86-A9A5-3F281B0E8123}"/>
              </c:ext>
            </c:extLst>
          </c:dPt>
          <c:dPt>
            <c:idx val="8"/>
            <c:invertIfNegative val="0"/>
            <c:bubble3D val="0"/>
            <c:spPr>
              <a:solidFill>
                <a:srgbClr val="FF0000"/>
              </a:solidFill>
            </c:spPr>
            <c:extLst>
              <c:ext xmlns:c16="http://schemas.microsoft.com/office/drawing/2014/chart" uri="{C3380CC4-5D6E-409C-BE32-E72D297353CC}">
                <c16:uniqueId val="{0000003A-6019-4C86-A9A5-3F281B0E8123}"/>
              </c:ext>
            </c:extLst>
          </c:dPt>
          <c:dPt>
            <c:idx val="9"/>
            <c:invertIfNegative val="0"/>
            <c:bubble3D val="0"/>
            <c:spPr>
              <a:solidFill>
                <a:srgbClr val="00B0F0"/>
              </a:solidFill>
            </c:spPr>
            <c:extLst>
              <c:ext xmlns:c16="http://schemas.microsoft.com/office/drawing/2014/chart" uri="{C3380CC4-5D6E-409C-BE32-E72D297353CC}">
                <c16:uniqueId val="{0000003C-6019-4C86-A9A5-3F281B0E8123}"/>
              </c:ext>
            </c:extLst>
          </c:dPt>
          <c:dPt>
            <c:idx val="10"/>
            <c:invertIfNegative val="0"/>
            <c:bubble3D val="0"/>
            <c:spPr>
              <a:solidFill>
                <a:srgbClr val="FF0000"/>
              </a:solidFill>
            </c:spPr>
            <c:extLst>
              <c:ext xmlns:c16="http://schemas.microsoft.com/office/drawing/2014/chart" uri="{C3380CC4-5D6E-409C-BE32-E72D297353CC}">
                <c16:uniqueId val="{0000003E-6019-4C86-A9A5-3F281B0E8123}"/>
              </c:ext>
            </c:extLst>
          </c:dPt>
          <c:dPt>
            <c:idx val="11"/>
            <c:invertIfNegative val="0"/>
            <c:bubble3D val="0"/>
            <c:spPr>
              <a:solidFill>
                <a:schemeClr val="bg1">
                  <a:lumMod val="75000"/>
                </a:schemeClr>
              </a:solidFill>
            </c:spPr>
            <c:extLst>
              <c:ext xmlns:c16="http://schemas.microsoft.com/office/drawing/2014/chart" uri="{C3380CC4-5D6E-409C-BE32-E72D297353CC}">
                <c16:uniqueId val="{00000040-6019-4C86-A9A5-3F281B0E8123}"/>
              </c:ext>
            </c:extLst>
          </c:dPt>
          <c:dPt>
            <c:idx val="12"/>
            <c:invertIfNegative val="0"/>
            <c:bubble3D val="0"/>
            <c:spPr>
              <a:solidFill>
                <a:schemeClr val="bg1">
                  <a:lumMod val="75000"/>
                </a:schemeClr>
              </a:solidFill>
            </c:spPr>
            <c:extLst>
              <c:ext xmlns:c16="http://schemas.microsoft.com/office/drawing/2014/chart" uri="{C3380CC4-5D6E-409C-BE32-E72D297353CC}">
                <c16:uniqueId val="{00000042-6019-4C86-A9A5-3F281B0E8123}"/>
              </c:ext>
            </c:extLst>
          </c:dPt>
          <c:dPt>
            <c:idx val="13"/>
            <c:invertIfNegative val="0"/>
            <c:bubble3D val="0"/>
            <c:spPr>
              <a:solidFill>
                <a:srgbClr val="FF0000"/>
              </a:solidFill>
            </c:spPr>
            <c:extLst>
              <c:ext xmlns:c16="http://schemas.microsoft.com/office/drawing/2014/chart" uri="{C3380CC4-5D6E-409C-BE32-E72D297353CC}">
                <c16:uniqueId val="{00000044-6019-4C86-A9A5-3F281B0E8123}"/>
              </c:ext>
            </c:extLst>
          </c:dPt>
          <c:dPt>
            <c:idx val="14"/>
            <c:invertIfNegative val="0"/>
            <c:bubble3D val="0"/>
            <c:spPr>
              <a:solidFill>
                <a:schemeClr val="bg1">
                  <a:lumMod val="75000"/>
                </a:schemeClr>
              </a:solidFill>
            </c:spPr>
            <c:extLst>
              <c:ext xmlns:c16="http://schemas.microsoft.com/office/drawing/2014/chart" uri="{C3380CC4-5D6E-409C-BE32-E72D297353CC}">
                <c16:uniqueId val="{00000046-6019-4C86-A9A5-3F281B0E8123}"/>
              </c:ext>
            </c:extLst>
          </c:dPt>
          <c:dPt>
            <c:idx val="15"/>
            <c:invertIfNegative val="0"/>
            <c:bubble3D val="0"/>
            <c:spPr>
              <a:solidFill>
                <a:srgbClr val="00B0F0"/>
              </a:solidFill>
            </c:spPr>
            <c:extLst>
              <c:ext xmlns:c16="http://schemas.microsoft.com/office/drawing/2014/chart" uri="{C3380CC4-5D6E-409C-BE32-E72D297353CC}">
                <c16:uniqueId val="{00000048-6019-4C86-A9A5-3F281B0E8123}"/>
              </c:ext>
            </c:extLst>
          </c:dPt>
          <c:dPt>
            <c:idx val="16"/>
            <c:invertIfNegative val="0"/>
            <c:bubble3D val="0"/>
            <c:spPr>
              <a:solidFill>
                <a:sysClr val="window" lastClr="FFFFFF"/>
              </a:solidFill>
            </c:spPr>
            <c:extLst>
              <c:ext xmlns:c16="http://schemas.microsoft.com/office/drawing/2014/chart" uri="{C3380CC4-5D6E-409C-BE32-E72D297353CC}">
                <c16:uniqueId val="{0000004A-6019-4C86-A9A5-3F281B0E8123}"/>
              </c:ext>
            </c:extLst>
          </c:dPt>
          <c:dPt>
            <c:idx val="17"/>
            <c:invertIfNegative val="0"/>
            <c:bubble3D val="0"/>
            <c:spPr>
              <a:solidFill>
                <a:schemeClr val="bg1">
                  <a:lumMod val="75000"/>
                </a:schemeClr>
              </a:solidFill>
            </c:spPr>
            <c:extLst>
              <c:ext xmlns:c16="http://schemas.microsoft.com/office/drawing/2014/chart" uri="{C3380CC4-5D6E-409C-BE32-E72D297353CC}">
                <c16:uniqueId val="{0000004C-6019-4C86-A9A5-3F281B0E8123}"/>
              </c:ext>
            </c:extLst>
          </c:dPt>
          <c:dPt>
            <c:idx val="18"/>
            <c:invertIfNegative val="0"/>
            <c:bubble3D val="0"/>
            <c:spPr>
              <a:solidFill>
                <a:schemeClr val="bg1">
                  <a:lumMod val="75000"/>
                </a:schemeClr>
              </a:solidFill>
            </c:spPr>
            <c:extLst>
              <c:ext xmlns:c16="http://schemas.microsoft.com/office/drawing/2014/chart" uri="{C3380CC4-5D6E-409C-BE32-E72D297353CC}">
                <c16:uniqueId val="{0000004E-6019-4C86-A9A5-3F281B0E8123}"/>
              </c:ext>
            </c:extLst>
          </c:dPt>
          <c:dPt>
            <c:idx val="19"/>
            <c:invertIfNegative val="0"/>
            <c:bubble3D val="0"/>
            <c:spPr>
              <a:solidFill>
                <a:sysClr val="window" lastClr="FFFFFF">
                  <a:lumMod val="75000"/>
                </a:sysClr>
              </a:solidFill>
            </c:spPr>
            <c:extLst>
              <c:ext xmlns:c16="http://schemas.microsoft.com/office/drawing/2014/chart" uri="{C3380CC4-5D6E-409C-BE32-E72D297353CC}">
                <c16:uniqueId val="{00000050-6019-4C86-A9A5-3F281B0E8123}"/>
              </c:ext>
            </c:extLst>
          </c:dPt>
          <c:cat>
            <c:strRef>
              <c:f>'[interim graph results ANTRUK - Rigby (2).xlsx]Sheet1'!$B$1:$U$1</c:f>
              <c:strCache>
                <c:ptCount val="20"/>
                <c:pt idx="0">
                  <c:v>C1</c:v>
                </c:pt>
                <c:pt idx="1">
                  <c:v>C2</c:v>
                </c:pt>
                <c:pt idx="2">
                  <c:v>C3</c:v>
                </c:pt>
                <c:pt idx="3">
                  <c:v>C4</c:v>
                </c:pt>
                <c:pt idx="4">
                  <c:v>C5</c:v>
                </c:pt>
                <c:pt idx="5">
                  <c:v>C6</c:v>
                </c:pt>
                <c:pt idx="6">
                  <c:v>C7</c:v>
                </c:pt>
                <c:pt idx="7">
                  <c:v>C8</c:v>
                </c:pt>
                <c:pt idx="8">
                  <c:v>C9</c:v>
                </c:pt>
                <c:pt idx="9">
                  <c:v>C10</c:v>
                </c:pt>
                <c:pt idx="10">
                  <c:v>A1</c:v>
                </c:pt>
                <c:pt idx="11">
                  <c:v>A2</c:v>
                </c:pt>
                <c:pt idx="12">
                  <c:v>A3</c:v>
                </c:pt>
                <c:pt idx="13">
                  <c:v>A4</c:v>
                </c:pt>
                <c:pt idx="14">
                  <c:v>A5</c:v>
                </c:pt>
                <c:pt idx="15">
                  <c:v>A6</c:v>
                </c:pt>
                <c:pt idx="16">
                  <c:v>A7</c:v>
                </c:pt>
                <c:pt idx="17">
                  <c:v>A8</c:v>
                </c:pt>
                <c:pt idx="18">
                  <c:v>A9</c:v>
                </c:pt>
                <c:pt idx="19">
                  <c:v>A10</c:v>
                </c:pt>
              </c:strCache>
            </c:strRef>
          </c:cat>
          <c:val>
            <c:numRef>
              <c:f>'[interim graph results ANTRUK - Rigby (2).xlsx]Sheet1'!$B$3:$U$3</c:f>
              <c:numCache>
                <c:formatCode>General</c:formatCode>
                <c:ptCount val="2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Cache>
            </c:numRef>
          </c:val>
          <c:extLst>
            <c:ext xmlns:c16="http://schemas.microsoft.com/office/drawing/2014/chart" uri="{C3380CC4-5D6E-409C-BE32-E72D297353CC}">
              <c16:uniqueId val="{00000051-6019-4C86-A9A5-3F281B0E8123}"/>
            </c:ext>
          </c:extLst>
        </c:ser>
        <c:ser>
          <c:idx val="2"/>
          <c:order val="2"/>
          <c:tx>
            <c:strRef>
              <c:f>'[interim graph results ANTRUK - Rigby (2).xlsx]Sheet1'!$A$4</c:f>
              <c:strCache>
                <c:ptCount val="1"/>
                <c:pt idx="0">
                  <c:v>swab 3</c:v>
                </c:pt>
              </c:strCache>
            </c:strRef>
          </c:tx>
          <c:invertIfNegative val="0"/>
          <c:dPt>
            <c:idx val="0"/>
            <c:invertIfNegative val="0"/>
            <c:bubble3D val="0"/>
            <c:spPr>
              <a:solidFill>
                <a:srgbClr val="FF0000"/>
              </a:solidFill>
            </c:spPr>
            <c:extLst>
              <c:ext xmlns:c16="http://schemas.microsoft.com/office/drawing/2014/chart" uri="{C3380CC4-5D6E-409C-BE32-E72D297353CC}">
                <c16:uniqueId val="{00000053-6019-4C86-A9A5-3F281B0E8123}"/>
              </c:ext>
            </c:extLst>
          </c:dPt>
          <c:dPt>
            <c:idx val="1"/>
            <c:invertIfNegative val="0"/>
            <c:bubble3D val="0"/>
            <c:spPr>
              <a:solidFill>
                <a:srgbClr val="FF0000"/>
              </a:solidFill>
            </c:spPr>
            <c:extLst>
              <c:ext xmlns:c16="http://schemas.microsoft.com/office/drawing/2014/chart" uri="{C3380CC4-5D6E-409C-BE32-E72D297353CC}">
                <c16:uniqueId val="{00000055-6019-4C86-A9A5-3F281B0E8123}"/>
              </c:ext>
            </c:extLst>
          </c:dPt>
          <c:dPt>
            <c:idx val="2"/>
            <c:invertIfNegative val="0"/>
            <c:bubble3D val="0"/>
            <c:spPr>
              <a:solidFill>
                <a:srgbClr val="00B0F0"/>
              </a:solidFill>
            </c:spPr>
            <c:extLst>
              <c:ext xmlns:c16="http://schemas.microsoft.com/office/drawing/2014/chart" uri="{C3380CC4-5D6E-409C-BE32-E72D297353CC}">
                <c16:uniqueId val="{00000057-6019-4C86-A9A5-3F281B0E8123}"/>
              </c:ext>
            </c:extLst>
          </c:dPt>
          <c:dPt>
            <c:idx val="3"/>
            <c:invertIfNegative val="0"/>
            <c:bubble3D val="0"/>
            <c:spPr>
              <a:solidFill>
                <a:schemeClr val="bg1">
                  <a:lumMod val="75000"/>
                </a:schemeClr>
              </a:solidFill>
            </c:spPr>
            <c:extLst>
              <c:ext xmlns:c16="http://schemas.microsoft.com/office/drawing/2014/chart" uri="{C3380CC4-5D6E-409C-BE32-E72D297353CC}">
                <c16:uniqueId val="{00000059-6019-4C86-A9A5-3F281B0E8123}"/>
              </c:ext>
            </c:extLst>
          </c:dPt>
          <c:dPt>
            <c:idx val="4"/>
            <c:invertIfNegative val="0"/>
            <c:bubble3D val="0"/>
            <c:spPr>
              <a:solidFill>
                <a:srgbClr val="00B0F0"/>
              </a:solidFill>
            </c:spPr>
            <c:extLst>
              <c:ext xmlns:c16="http://schemas.microsoft.com/office/drawing/2014/chart" uri="{C3380CC4-5D6E-409C-BE32-E72D297353CC}">
                <c16:uniqueId val="{0000005B-6019-4C86-A9A5-3F281B0E8123}"/>
              </c:ext>
            </c:extLst>
          </c:dPt>
          <c:dPt>
            <c:idx val="5"/>
            <c:invertIfNegative val="0"/>
            <c:bubble3D val="0"/>
            <c:spPr>
              <a:solidFill>
                <a:srgbClr val="00B0F0"/>
              </a:solidFill>
            </c:spPr>
            <c:extLst>
              <c:ext xmlns:c16="http://schemas.microsoft.com/office/drawing/2014/chart" uri="{C3380CC4-5D6E-409C-BE32-E72D297353CC}">
                <c16:uniqueId val="{0000005D-6019-4C86-A9A5-3F281B0E8123}"/>
              </c:ext>
            </c:extLst>
          </c:dPt>
          <c:dPt>
            <c:idx val="6"/>
            <c:invertIfNegative val="0"/>
            <c:bubble3D val="0"/>
            <c:spPr>
              <a:solidFill>
                <a:srgbClr val="FF0000"/>
              </a:solidFill>
            </c:spPr>
            <c:extLst>
              <c:ext xmlns:c16="http://schemas.microsoft.com/office/drawing/2014/chart" uri="{C3380CC4-5D6E-409C-BE32-E72D297353CC}">
                <c16:uniqueId val="{0000005F-6019-4C86-A9A5-3F281B0E8123}"/>
              </c:ext>
            </c:extLst>
          </c:dPt>
          <c:dPt>
            <c:idx val="7"/>
            <c:invertIfNegative val="0"/>
            <c:bubble3D val="0"/>
            <c:spPr>
              <a:solidFill>
                <a:srgbClr val="FF0000"/>
              </a:solidFill>
            </c:spPr>
            <c:extLst>
              <c:ext xmlns:c16="http://schemas.microsoft.com/office/drawing/2014/chart" uri="{C3380CC4-5D6E-409C-BE32-E72D297353CC}">
                <c16:uniqueId val="{00000061-6019-4C86-A9A5-3F281B0E8123}"/>
              </c:ext>
            </c:extLst>
          </c:dPt>
          <c:dPt>
            <c:idx val="8"/>
            <c:invertIfNegative val="0"/>
            <c:bubble3D val="0"/>
            <c:spPr>
              <a:solidFill>
                <a:srgbClr val="00B0F0"/>
              </a:solidFill>
            </c:spPr>
            <c:extLst>
              <c:ext xmlns:c16="http://schemas.microsoft.com/office/drawing/2014/chart" uri="{C3380CC4-5D6E-409C-BE32-E72D297353CC}">
                <c16:uniqueId val="{00000063-6019-4C86-A9A5-3F281B0E8123}"/>
              </c:ext>
            </c:extLst>
          </c:dPt>
          <c:dPt>
            <c:idx val="9"/>
            <c:invertIfNegative val="0"/>
            <c:bubble3D val="0"/>
            <c:spPr>
              <a:solidFill>
                <a:srgbClr val="FF0000"/>
              </a:solidFill>
            </c:spPr>
            <c:extLst>
              <c:ext xmlns:c16="http://schemas.microsoft.com/office/drawing/2014/chart" uri="{C3380CC4-5D6E-409C-BE32-E72D297353CC}">
                <c16:uniqueId val="{00000065-6019-4C86-A9A5-3F281B0E8123}"/>
              </c:ext>
            </c:extLst>
          </c:dPt>
          <c:dPt>
            <c:idx val="10"/>
            <c:invertIfNegative val="0"/>
            <c:bubble3D val="0"/>
            <c:spPr>
              <a:solidFill>
                <a:srgbClr val="FF0000"/>
              </a:solidFill>
            </c:spPr>
            <c:extLst>
              <c:ext xmlns:c16="http://schemas.microsoft.com/office/drawing/2014/chart" uri="{C3380CC4-5D6E-409C-BE32-E72D297353CC}">
                <c16:uniqueId val="{00000067-6019-4C86-A9A5-3F281B0E8123}"/>
              </c:ext>
            </c:extLst>
          </c:dPt>
          <c:dPt>
            <c:idx val="11"/>
            <c:invertIfNegative val="0"/>
            <c:bubble3D val="0"/>
            <c:spPr>
              <a:solidFill>
                <a:srgbClr val="00B0F0"/>
              </a:solidFill>
            </c:spPr>
            <c:extLst>
              <c:ext xmlns:c16="http://schemas.microsoft.com/office/drawing/2014/chart" uri="{C3380CC4-5D6E-409C-BE32-E72D297353CC}">
                <c16:uniqueId val="{00000069-6019-4C86-A9A5-3F281B0E8123}"/>
              </c:ext>
            </c:extLst>
          </c:dPt>
          <c:dPt>
            <c:idx val="12"/>
            <c:invertIfNegative val="0"/>
            <c:bubble3D val="0"/>
            <c:spPr>
              <a:solidFill>
                <a:schemeClr val="bg1">
                  <a:lumMod val="75000"/>
                </a:schemeClr>
              </a:solidFill>
            </c:spPr>
            <c:extLst>
              <c:ext xmlns:c16="http://schemas.microsoft.com/office/drawing/2014/chart" uri="{C3380CC4-5D6E-409C-BE32-E72D297353CC}">
                <c16:uniqueId val="{0000006B-6019-4C86-A9A5-3F281B0E8123}"/>
              </c:ext>
            </c:extLst>
          </c:dPt>
          <c:dPt>
            <c:idx val="13"/>
            <c:invertIfNegative val="0"/>
            <c:bubble3D val="0"/>
            <c:spPr>
              <a:solidFill>
                <a:schemeClr val="bg1">
                  <a:lumMod val="75000"/>
                </a:schemeClr>
              </a:solidFill>
            </c:spPr>
            <c:extLst>
              <c:ext xmlns:c16="http://schemas.microsoft.com/office/drawing/2014/chart" uri="{C3380CC4-5D6E-409C-BE32-E72D297353CC}">
                <c16:uniqueId val="{0000006D-6019-4C86-A9A5-3F281B0E8123}"/>
              </c:ext>
            </c:extLst>
          </c:dPt>
          <c:dPt>
            <c:idx val="14"/>
            <c:invertIfNegative val="0"/>
            <c:bubble3D val="0"/>
            <c:spPr>
              <a:solidFill>
                <a:srgbClr val="FF0000"/>
              </a:solidFill>
            </c:spPr>
            <c:extLst>
              <c:ext xmlns:c16="http://schemas.microsoft.com/office/drawing/2014/chart" uri="{C3380CC4-5D6E-409C-BE32-E72D297353CC}">
                <c16:uniqueId val="{0000006F-6019-4C86-A9A5-3F281B0E8123}"/>
              </c:ext>
            </c:extLst>
          </c:dPt>
          <c:dPt>
            <c:idx val="15"/>
            <c:invertIfNegative val="0"/>
            <c:bubble3D val="0"/>
            <c:spPr>
              <a:solidFill>
                <a:srgbClr val="FF0000"/>
              </a:solidFill>
            </c:spPr>
            <c:extLst>
              <c:ext xmlns:c16="http://schemas.microsoft.com/office/drawing/2014/chart" uri="{C3380CC4-5D6E-409C-BE32-E72D297353CC}">
                <c16:uniqueId val="{00000071-6019-4C86-A9A5-3F281B0E8123}"/>
              </c:ext>
            </c:extLst>
          </c:dPt>
          <c:dPt>
            <c:idx val="16"/>
            <c:invertIfNegative val="0"/>
            <c:bubble3D val="0"/>
            <c:spPr>
              <a:solidFill>
                <a:sysClr val="window" lastClr="FFFFFF"/>
              </a:solidFill>
            </c:spPr>
            <c:extLst>
              <c:ext xmlns:c16="http://schemas.microsoft.com/office/drawing/2014/chart" uri="{C3380CC4-5D6E-409C-BE32-E72D297353CC}">
                <c16:uniqueId val="{00000073-6019-4C86-A9A5-3F281B0E8123}"/>
              </c:ext>
            </c:extLst>
          </c:dPt>
          <c:dPt>
            <c:idx val="17"/>
            <c:invertIfNegative val="0"/>
            <c:bubble3D val="0"/>
            <c:spPr>
              <a:solidFill>
                <a:schemeClr val="bg1">
                  <a:lumMod val="75000"/>
                </a:schemeClr>
              </a:solidFill>
            </c:spPr>
            <c:extLst>
              <c:ext xmlns:c16="http://schemas.microsoft.com/office/drawing/2014/chart" uri="{C3380CC4-5D6E-409C-BE32-E72D297353CC}">
                <c16:uniqueId val="{00000075-6019-4C86-A9A5-3F281B0E8123}"/>
              </c:ext>
            </c:extLst>
          </c:dPt>
          <c:dPt>
            <c:idx val="18"/>
            <c:invertIfNegative val="0"/>
            <c:bubble3D val="0"/>
            <c:spPr>
              <a:solidFill>
                <a:sysClr val="window" lastClr="FFFFFF">
                  <a:lumMod val="75000"/>
                </a:sysClr>
              </a:solidFill>
            </c:spPr>
            <c:extLst>
              <c:ext xmlns:c16="http://schemas.microsoft.com/office/drawing/2014/chart" uri="{C3380CC4-5D6E-409C-BE32-E72D297353CC}">
                <c16:uniqueId val="{00000077-6019-4C86-A9A5-3F281B0E8123}"/>
              </c:ext>
            </c:extLst>
          </c:dPt>
          <c:dPt>
            <c:idx val="19"/>
            <c:invertIfNegative val="0"/>
            <c:bubble3D val="0"/>
            <c:spPr>
              <a:solidFill>
                <a:sysClr val="window" lastClr="FFFFFF">
                  <a:lumMod val="75000"/>
                </a:sysClr>
              </a:solidFill>
            </c:spPr>
            <c:extLst>
              <c:ext xmlns:c16="http://schemas.microsoft.com/office/drawing/2014/chart" uri="{C3380CC4-5D6E-409C-BE32-E72D297353CC}">
                <c16:uniqueId val="{00000079-6019-4C86-A9A5-3F281B0E8123}"/>
              </c:ext>
            </c:extLst>
          </c:dPt>
          <c:cat>
            <c:strRef>
              <c:f>'[interim graph results ANTRUK - Rigby (2).xlsx]Sheet1'!$B$1:$U$1</c:f>
              <c:strCache>
                <c:ptCount val="20"/>
                <c:pt idx="0">
                  <c:v>C1</c:v>
                </c:pt>
                <c:pt idx="1">
                  <c:v>C2</c:v>
                </c:pt>
                <c:pt idx="2">
                  <c:v>C3</c:v>
                </c:pt>
                <c:pt idx="3">
                  <c:v>C4</c:v>
                </c:pt>
                <c:pt idx="4">
                  <c:v>C5</c:v>
                </c:pt>
                <c:pt idx="5">
                  <c:v>C6</c:v>
                </c:pt>
                <c:pt idx="6">
                  <c:v>C7</c:v>
                </c:pt>
                <c:pt idx="7">
                  <c:v>C8</c:v>
                </c:pt>
                <c:pt idx="8">
                  <c:v>C9</c:v>
                </c:pt>
                <c:pt idx="9">
                  <c:v>C10</c:v>
                </c:pt>
                <c:pt idx="10">
                  <c:v>A1</c:v>
                </c:pt>
                <c:pt idx="11">
                  <c:v>A2</c:v>
                </c:pt>
                <c:pt idx="12">
                  <c:v>A3</c:v>
                </c:pt>
                <c:pt idx="13">
                  <c:v>A4</c:v>
                </c:pt>
                <c:pt idx="14">
                  <c:v>A5</c:v>
                </c:pt>
                <c:pt idx="15">
                  <c:v>A6</c:v>
                </c:pt>
                <c:pt idx="16">
                  <c:v>A7</c:v>
                </c:pt>
                <c:pt idx="17">
                  <c:v>A8</c:v>
                </c:pt>
                <c:pt idx="18">
                  <c:v>A9</c:v>
                </c:pt>
                <c:pt idx="19">
                  <c:v>A10</c:v>
                </c:pt>
              </c:strCache>
            </c:strRef>
          </c:cat>
          <c:val>
            <c:numRef>
              <c:f>'[interim graph results ANTRUK - Rigby (2).xlsx]Sheet1'!$B$4:$U$4</c:f>
              <c:numCache>
                <c:formatCode>General</c:formatCode>
                <c:ptCount val="2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Cache>
            </c:numRef>
          </c:val>
          <c:extLst>
            <c:ext xmlns:c16="http://schemas.microsoft.com/office/drawing/2014/chart" uri="{C3380CC4-5D6E-409C-BE32-E72D297353CC}">
              <c16:uniqueId val="{0000007A-6019-4C86-A9A5-3F281B0E8123}"/>
            </c:ext>
          </c:extLst>
        </c:ser>
        <c:ser>
          <c:idx val="3"/>
          <c:order val="3"/>
          <c:tx>
            <c:strRef>
              <c:f>'[interim graph results ANTRUK - Rigby (2).xlsx]Sheet1'!$A$5</c:f>
              <c:strCache>
                <c:ptCount val="1"/>
                <c:pt idx="0">
                  <c:v>Swab 4</c:v>
                </c:pt>
              </c:strCache>
            </c:strRef>
          </c:tx>
          <c:spPr>
            <a:solidFill>
              <a:sysClr val="window" lastClr="FFFFFF">
                <a:lumMod val="75000"/>
              </a:sysClr>
            </a:solidFill>
          </c:spPr>
          <c:invertIfNegative val="0"/>
          <c:dPt>
            <c:idx val="2"/>
            <c:invertIfNegative val="0"/>
            <c:bubble3D val="0"/>
            <c:spPr>
              <a:solidFill>
                <a:srgbClr val="FF0000"/>
              </a:solidFill>
            </c:spPr>
            <c:extLst>
              <c:ext xmlns:c16="http://schemas.microsoft.com/office/drawing/2014/chart" uri="{C3380CC4-5D6E-409C-BE32-E72D297353CC}">
                <c16:uniqueId val="{0000007D-6019-4C86-A9A5-3F281B0E8123}"/>
              </c:ext>
            </c:extLst>
          </c:dPt>
          <c:dPt>
            <c:idx val="3"/>
            <c:invertIfNegative val="0"/>
            <c:bubble3D val="0"/>
            <c:spPr>
              <a:solidFill>
                <a:srgbClr val="FF0000"/>
              </a:solidFill>
            </c:spPr>
            <c:extLst>
              <c:ext xmlns:c16="http://schemas.microsoft.com/office/drawing/2014/chart" uri="{C3380CC4-5D6E-409C-BE32-E72D297353CC}">
                <c16:uniqueId val="{0000007E-6019-4C86-A9A5-3F281B0E8123}"/>
              </c:ext>
            </c:extLst>
          </c:dPt>
          <c:dPt>
            <c:idx val="4"/>
            <c:invertIfNegative val="0"/>
            <c:bubble3D val="0"/>
            <c:spPr>
              <a:solidFill>
                <a:srgbClr val="FF0000"/>
              </a:solidFill>
            </c:spPr>
            <c:extLst>
              <c:ext xmlns:c16="http://schemas.microsoft.com/office/drawing/2014/chart" uri="{C3380CC4-5D6E-409C-BE32-E72D297353CC}">
                <c16:uniqueId val="{0000007F-6019-4C86-A9A5-3F281B0E8123}"/>
              </c:ext>
            </c:extLst>
          </c:dPt>
          <c:dPt>
            <c:idx val="5"/>
            <c:invertIfNegative val="0"/>
            <c:bubble3D val="0"/>
            <c:spPr>
              <a:solidFill>
                <a:srgbClr val="FF0000"/>
              </a:solidFill>
            </c:spPr>
            <c:extLst>
              <c:ext xmlns:c16="http://schemas.microsoft.com/office/drawing/2014/chart" uri="{C3380CC4-5D6E-409C-BE32-E72D297353CC}">
                <c16:uniqueId val="{00000080-6019-4C86-A9A5-3F281B0E8123}"/>
              </c:ext>
            </c:extLst>
          </c:dPt>
          <c:dPt>
            <c:idx val="6"/>
            <c:invertIfNegative val="0"/>
            <c:bubble3D val="0"/>
            <c:spPr>
              <a:solidFill>
                <a:sysClr val="window" lastClr="FFFFFF"/>
              </a:solidFill>
            </c:spPr>
            <c:extLst>
              <c:ext xmlns:c16="http://schemas.microsoft.com/office/drawing/2014/chart" uri="{C3380CC4-5D6E-409C-BE32-E72D297353CC}">
                <c16:uniqueId val="{00000081-6019-4C86-A9A5-3F281B0E8123}"/>
              </c:ext>
            </c:extLst>
          </c:dPt>
          <c:dPt>
            <c:idx val="7"/>
            <c:invertIfNegative val="0"/>
            <c:bubble3D val="0"/>
            <c:spPr>
              <a:solidFill>
                <a:sysClr val="window" lastClr="FFFFFF"/>
              </a:solidFill>
            </c:spPr>
            <c:extLst>
              <c:ext xmlns:c16="http://schemas.microsoft.com/office/drawing/2014/chart" uri="{C3380CC4-5D6E-409C-BE32-E72D297353CC}">
                <c16:uniqueId val="{00000082-6019-4C86-A9A5-3F281B0E8123}"/>
              </c:ext>
            </c:extLst>
          </c:dPt>
          <c:dPt>
            <c:idx val="8"/>
            <c:invertIfNegative val="0"/>
            <c:bubble3D val="0"/>
            <c:spPr>
              <a:solidFill>
                <a:sysClr val="window" lastClr="FFFFFF"/>
              </a:solidFill>
            </c:spPr>
            <c:extLst>
              <c:ext xmlns:c16="http://schemas.microsoft.com/office/drawing/2014/chart" uri="{C3380CC4-5D6E-409C-BE32-E72D297353CC}">
                <c16:uniqueId val="{00000083-6019-4C86-A9A5-3F281B0E8123}"/>
              </c:ext>
            </c:extLst>
          </c:dPt>
          <c:dPt>
            <c:idx val="9"/>
            <c:invertIfNegative val="0"/>
            <c:bubble3D val="0"/>
            <c:spPr>
              <a:solidFill>
                <a:sysClr val="window" lastClr="FFFFFF"/>
              </a:solidFill>
            </c:spPr>
            <c:extLst>
              <c:ext xmlns:c16="http://schemas.microsoft.com/office/drawing/2014/chart" uri="{C3380CC4-5D6E-409C-BE32-E72D297353CC}">
                <c16:uniqueId val="{00000084-6019-4C86-A9A5-3F281B0E8123}"/>
              </c:ext>
            </c:extLst>
          </c:dPt>
          <c:dPt>
            <c:idx val="10"/>
            <c:invertIfNegative val="0"/>
            <c:bubble3D val="0"/>
            <c:spPr>
              <a:solidFill>
                <a:srgbClr val="FF0000"/>
              </a:solidFill>
            </c:spPr>
            <c:extLst>
              <c:ext xmlns:c16="http://schemas.microsoft.com/office/drawing/2014/chart" uri="{C3380CC4-5D6E-409C-BE32-E72D297353CC}">
                <c16:uniqueId val="{00000096-221E-4146-91DF-B61C309E7432}"/>
              </c:ext>
            </c:extLst>
          </c:dPt>
          <c:dPt>
            <c:idx val="12"/>
            <c:invertIfNegative val="0"/>
            <c:bubble3D val="0"/>
            <c:extLst>
              <c:ext xmlns:c16="http://schemas.microsoft.com/office/drawing/2014/chart" uri="{C3380CC4-5D6E-409C-BE32-E72D297353CC}">
                <c16:uniqueId val="{00000085-6019-4C86-A9A5-3F281B0E8123}"/>
              </c:ext>
            </c:extLst>
          </c:dPt>
          <c:dPt>
            <c:idx val="13"/>
            <c:invertIfNegative val="0"/>
            <c:bubble3D val="0"/>
            <c:spPr>
              <a:solidFill>
                <a:srgbClr val="FF0000"/>
              </a:solidFill>
            </c:spPr>
            <c:extLst>
              <c:ext xmlns:c16="http://schemas.microsoft.com/office/drawing/2014/chart" uri="{C3380CC4-5D6E-409C-BE32-E72D297353CC}">
                <c16:uniqueId val="{00000086-6019-4C86-A9A5-3F281B0E8123}"/>
              </c:ext>
            </c:extLst>
          </c:dPt>
          <c:dPt>
            <c:idx val="14"/>
            <c:invertIfNegative val="0"/>
            <c:bubble3D val="0"/>
            <c:spPr>
              <a:solidFill>
                <a:srgbClr val="FF0000"/>
              </a:solidFill>
            </c:spPr>
            <c:extLst>
              <c:ext xmlns:c16="http://schemas.microsoft.com/office/drawing/2014/chart" uri="{C3380CC4-5D6E-409C-BE32-E72D297353CC}">
                <c16:uniqueId val="{00000097-221E-4146-91DF-B61C309E7432}"/>
              </c:ext>
            </c:extLst>
          </c:dPt>
          <c:dPt>
            <c:idx val="15"/>
            <c:invertIfNegative val="0"/>
            <c:bubble3D val="0"/>
            <c:extLst>
              <c:ext xmlns:c16="http://schemas.microsoft.com/office/drawing/2014/chart" uri="{C3380CC4-5D6E-409C-BE32-E72D297353CC}">
                <c16:uniqueId val="{00000087-6019-4C86-A9A5-3F281B0E8123}"/>
              </c:ext>
            </c:extLst>
          </c:dPt>
          <c:dPt>
            <c:idx val="16"/>
            <c:invertIfNegative val="0"/>
            <c:bubble3D val="0"/>
            <c:spPr>
              <a:solidFill>
                <a:sysClr val="window" lastClr="FFFFFF"/>
              </a:solidFill>
            </c:spPr>
            <c:extLst>
              <c:ext xmlns:c16="http://schemas.microsoft.com/office/drawing/2014/chart" uri="{C3380CC4-5D6E-409C-BE32-E72D297353CC}">
                <c16:uniqueId val="{00000088-6019-4C86-A9A5-3F281B0E8123}"/>
              </c:ext>
            </c:extLst>
          </c:dPt>
          <c:dPt>
            <c:idx val="17"/>
            <c:invertIfNegative val="0"/>
            <c:bubble3D val="0"/>
            <c:spPr>
              <a:solidFill>
                <a:srgbClr val="FF0000"/>
              </a:solidFill>
            </c:spPr>
            <c:extLst>
              <c:ext xmlns:c16="http://schemas.microsoft.com/office/drawing/2014/chart" uri="{C3380CC4-5D6E-409C-BE32-E72D297353CC}">
                <c16:uniqueId val="{00000089-6019-4C86-A9A5-3F281B0E8123}"/>
              </c:ext>
            </c:extLst>
          </c:dPt>
          <c:dPt>
            <c:idx val="18"/>
            <c:invertIfNegative val="0"/>
            <c:bubble3D val="0"/>
            <c:spPr>
              <a:solidFill>
                <a:sysClr val="window" lastClr="FFFFFF"/>
              </a:solidFill>
            </c:spPr>
            <c:extLst>
              <c:ext xmlns:c16="http://schemas.microsoft.com/office/drawing/2014/chart" uri="{C3380CC4-5D6E-409C-BE32-E72D297353CC}">
                <c16:uniqueId val="{0000008A-6019-4C86-A9A5-3F281B0E8123}"/>
              </c:ext>
            </c:extLst>
          </c:dPt>
          <c:dPt>
            <c:idx val="19"/>
            <c:invertIfNegative val="0"/>
            <c:bubble3D val="0"/>
            <c:spPr>
              <a:solidFill>
                <a:sysClr val="window" lastClr="FFFFFF"/>
              </a:solidFill>
            </c:spPr>
            <c:extLst>
              <c:ext xmlns:c16="http://schemas.microsoft.com/office/drawing/2014/chart" uri="{C3380CC4-5D6E-409C-BE32-E72D297353CC}">
                <c16:uniqueId val="{0000008B-6019-4C86-A9A5-3F281B0E8123}"/>
              </c:ext>
            </c:extLst>
          </c:dPt>
          <c:cat>
            <c:strRef>
              <c:f>'[interim graph results ANTRUK - Rigby (2).xlsx]Sheet1'!$B$1:$U$1</c:f>
              <c:strCache>
                <c:ptCount val="20"/>
                <c:pt idx="0">
                  <c:v>C1</c:v>
                </c:pt>
                <c:pt idx="1">
                  <c:v>C2</c:v>
                </c:pt>
                <c:pt idx="2">
                  <c:v>C3</c:v>
                </c:pt>
                <c:pt idx="3">
                  <c:v>C4</c:v>
                </c:pt>
                <c:pt idx="4">
                  <c:v>C5</c:v>
                </c:pt>
                <c:pt idx="5">
                  <c:v>C6</c:v>
                </c:pt>
                <c:pt idx="6">
                  <c:v>C7</c:v>
                </c:pt>
                <c:pt idx="7">
                  <c:v>C8</c:v>
                </c:pt>
                <c:pt idx="8">
                  <c:v>C9</c:v>
                </c:pt>
                <c:pt idx="9">
                  <c:v>C10</c:v>
                </c:pt>
                <c:pt idx="10">
                  <c:v>A1</c:v>
                </c:pt>
                <c:pt idx="11">
                  <c:v>A2</c:v>
                </c:pt>
                <c:pt idx="12">
                  <c:v>A3</c:v>
                </c:pt>
                <c:pt idx="13">
                  <c:v>A4</c:v>
                </c:pt>
                <c:pt idx="14">
                  <c:v>A5</c:v>
                </c:pt>
                <c:pt idx="15">
                  <c:v>A6</c:v>
                </c:pt>
                <c:pt idx="16">
                  <c:v>A7</c:v>
                </c:pt>
                <c:pt idx="17">
                  <c:v>A8</c:v>
                </c:pt>
                <c:pt idx="18">
                  <c:v>A9</c:v>
                </c:pt>
                <c:pt idx="19">
                  <c:v>A10</c:v>
                </c:pt>
              </c:strCache>
            </c:strRef>
          </c:cat>
          <c:val>
            <c:numRef>
              <c:f>'[interim graph results ANTRUK - Rigby (2).xlsx]Sheet1'!$B$5:$U$5</c:f>
              <c:numCache>
                <c:formatCode>General</c:formatCode>
                <c:ptCount val="2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Cache>
            </c:numRef>
          </c:val>
          <c:extLst>
            <c:ext xmlns:c16="http://schemas.microsoft.com/office/drawing/2014/chart" uri="{C3380CC4-5D6E-409C-BE32-E72D297353CC}">
              <c16:uniqueId val="{0000007B-6019-4C86-A9A5-3F281B0E8123}"/>
            </c:ext>
          </c:extLst>
        </c:ser>
        <c:dLbls>
          <c:showLegendKey val="0"/>
          <c:showVal val="0"/>
          <c:showCatName val="0"/>
          <c:showSerName val="0"/>
          <c:showPercent val="0"/>
          <c:showBubbleSize val="0"/>
        </c:dLbls>
        <c:gapWidth val="150"/>
        <c:overlap val="100"/>
        <c:axId val="43812736"/>
        <c:axId val="43819008"/>
      </c:barChart>
      <c:catAx>
        <c:axId val="43812736"/>
        <c:scaling>
          <c:orientation val="minMax"/>
        </c:scaling>
        <c:delete val="0"/>
        <c:axPos val="b"/>
        <c:title>
          <c:tx>
            <c:rich>
              <a:bodyPr/>
              <a:lstStyle/>
              <a:p>
                <a:pPr>
                  <a:defRPr/>
                </a:pPr>
                <a:r>
                  <a:rPr lang="en-US" sz="1600" dirty="0"/>
                  <a:t>Participant numbers:       C = control     A = </a:t>
                </a:r>
                <a:r>
                  <a:rPr lang="en-US" sz="1600" dirty="0" smtClean="0"/>
                  <a:t>Azithromycin</a:t>
                </a:r>
                <a:endParaRPr lang="en-US" sz="1600" dirty="0"/>
              </a:p>
            </c:rich>
          </c:tx>
          <c:layout>
            <c:manualLayout>
              <c:xMode val="edge"/>
              <c:yMode val="edge"/>
              <c:x val="0.31619265917287481"/>
              <c:y val="0.93042119674247936"/>
            </c:manualLayout>
          </c:layout>
          <c:overlay val="0"/>
        </c:title>
        <c:numFmt formatCode="General" sourceLinked="0"/>
        <c:majorTickMark val="out"/>
        <c:minorTickMark val="none"/>
        <c:tickLblPos val="nextTo"/>
        <c:crossAx val="43819008"/>
        <c:crosses val="autoZero"/>
        <c:auto val="1"/>
        <c:lblAlgn val="ctr"/>
        <c:lblOffset val="100"/>
        <c:noMultiLvlLbl val="0"/>
      </c:catAx>
      <c:valAx>
        <c:axId val="43819008"/>
        <c:scaling>
          <c:orientation val="minMax"/>
        </c:scaling>
        <c:delete val="0"/>
        <c:axPos val="l"/>
        <c:majorGridlines/>
        <c:title>
          <c:tx>
            <c:rich>
              <a:bodyPr rot="0" vert="horz"/>
              <a:lstStyle/>
              <a:p>
                <a:pPr>
                  <a:defRPr/>
                </a:pPr>
                <a:r>
                  <a:rPr lang="en-US" sz="1400" dirty="0"/>
                  <a:t>Swab number</a:t>
                </a:r>
              </a:p>
            </c:rich>
          </c:tx>
          <c:layout/>
          <c:overlay val="0"/>
        </c:title>
        <c:numFmt formatCode="General" sourceLinked="1"/>
        <c:majorTickMark val="out"/>
        <c:minorTickMark val="none"/>
        <c:tickLblPos val="nextTo"/>
        <c:crossAx val="43812736"/>
        <c:crosses val="autoZero"/>
        <c:crossBetween val="between"/>
        <c:majorUnit val="1"/>
        <c:minorUnit val="0.1"/>
      </c:valAx>
    </c:plotArea>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0.18228</cdr:x>
      <cdr:y>0.89252</cdr:y>
    </cdr:from>
    <cdr:to>
      <cdr:x>0.19206</cdr:x>
      <cdr:y>0.91674</cdr:y>
    </cdr:to>
    <cdr:sp macro="" textlink="">
      <cdr:nvSpPr>
        <cdr:cNvPr id="2" name="Rounded Rectangle 1"/>
        <cdr:cNvSpPr/>
      </cdr:nvSpPr>
      <cdr:spPr>
        <a:xfrm xmlns:a="http://schemas.openxmlformats.org/drawingml/2006/main">
          <a:off x="1869480" y="3670355"/>
          <a:ext cx="100272" cy="99573"/>
        </a:xfrm>
        <a:prstGeom xmlns:a="http://schemas.openxmlformats.org/drawingml/2006/main" prst="roundRect">
          <a:avLst/>
        </a:prstGeom>
        <a:solidFill xmlns:a="http://schemas.openxmlformats.org/drawingml/2006/main">
          <a:srgbClr val="7030A0"/>
        </a:solidFill>
        <a:ln xmlns:a="http://schemas.openxmlformats.org/drawingml/2006/main">
          <a:solidFill>
            <a:srgbClr val="7030A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GB"/>
        </a:p>
      </cdr:txBody>
    </cdr:sp>
  </cdr:relSizeAnchor>
  <cdr:relSizeAnchor xmlns:cdr="http://schemas.openxmlformats.org/drawingml/2006/chartDrawing">
    <cdr:from>
      <cdr:x>0.43824</cdr:x>
      <cdr:y>0.89446</cdr:y>
    </cdr:from>
    <cdr:to>
      <cdr:x>0.44802</cdr:x>
      <cdr:y>0.91867</cdr:y>
    </cdr:to>
    <cdr:sp macro="" textlink="">
      <cdr:nvSpPr>
        <cdr:cNvPr id="3" name="Rounded Rectangle 2"/>
        <cdr:cNvSpPr/>
      </cdr:nvSpPr>
      <cdr:spPr>
        <a:xfrm xmlns:a="http://schemas.openxmlformats.org/drawingml/2006/main">
          <a:off x="4494566" y="3678295"/>
          <a:ext cx="100272" cy="99573"/>
        </a:xfrm>
        <a:prstGeom xmlns:a="http://schemas.openxmlformats.org/drawingml/2006/main" prst="roundRect">
          <a:avLst/>
        </a:prstGeom>
        <a:solidFill xmlns:a="http://schemas.openxmlformats.org/drawingml/2006/main">
          <a:srgbClr val="7030A0"/>
        </a:solidFill>
        <a:ln xmlns:a="http://schemas.openxmlformats.org/drawingml/2006/main">
          <a:solidFill>
            <a:srgbClr val="7030A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GB"/>
        </a:p>
      </cdr:txBody>
    </cdr:sp>
  </cdr:relSizeAnchor>
  <cdr:relSizeAnchor xmlns:cdr="http://schemas.openxmlformats.org/drawingml/2006/chartDrawing">
    <cdr:from>
      <cdr:x>0.52046</cdr:x>
      <cdr:y>0.89198</cdr:y>
    </cdr:from>
    <cdr:to>
      <cdr:x>0.53024</cdr:x>
      <cdr:y>0.9162</cdr:y>
    </cdr:to>
    <cdr:sp macro="" textlink="">
      <cdr:nvSpPr>
        <cdr:cNvPr id="4" name="Rounded Rectangle 3"/>
        <cdr:cNvSpPr/>
      </cdr:nvSpPr>
      <cdr:spPr>
        <a:xfrm xmlns:a="http://schemas.openxmlformats.org/drawingml/2006/main">
          <a:off x="5337846" y="3668135"/>
          <a:ext cx="100272" cy="99573"/>
        </a:xfrm>
        <a:prstGeom xmlns:a="http://schemas.openxmlformats.org/drawingml/2006/main" prst="roundRect">
          <a:avLst/>
        </a:prstGeom>
        <a:solidFill xmlns:a="http://schemas.openxmlformats.org/drawingml/2006/main">
          <a:srgbClr val="7030A0"/>
        </a:solidFill>
        <a:ln xmlns:a="http://schemas.openxmlformats.org/drawingml/2006/main">
          <a:solidFill>
            <a:srgbClr val="7030A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GB"/>
        </a:p>
      </cdr:txBody>
    </cdr:sp>
  </cdr:relSizeAnchor>
  <cdr:relSizeAnchor xmlns:cdr="http://schemas.openxmlformats.org/drawingml/2006/chartDrawing">
    <cdr:from>
      <cdr:x>0.60438</cdr:x>
      <cdr:y>0.89587</cdr:y>
    </cdr:from>
    <cdr:to>
      <cdr:x>0.61416</cdr:x>
      <cdr:y>0.92008</cdr:y>
    </cdr:to>
    <cdr:sp macro="" textlink="">
      <cdr:nvSpPr>
        <cdr:cNvPr id="5" name="Rounded Rectangle 4"/>
        <cdr:cNvSpPr/>
      </cdr:nvSpPr>
      <cdr:spPr>
        <a:xfrm xmlns:a="http://schemas.openxmlformats.org/drawingml/2006/main">
          <a:off x="6198543" y="3684100"/>
          <a:ext cx="100272" cy="99573"/>
        </a:xfrm>
        <a:prstGeom xmlns:a="http://schemas.openxmlformats.org/drawingml/2006/main" prst="roundRect">
          <a:avLst/>
        </a:prstGeom>
        <a:solidFill xmlns:a="http://schemas.openxmlformats.org/drawingml/2006/main">
          <a:srgbClr val="7030A0"/>
        </a:solidFill>
        <a:ln xmlns:a="http://schemas.openxmlformats.org/drawingml/2006/main">
          <a:solidFill>
            <a:srgbClr val="7030A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GB"/>
        </a:p>
      </cdr:txBody>
    </cdr:sp>
  </cdr:relSizeAnchor>
  <cdr:relSizeAnchor xmlns:cdr="http://schemas.openxmlformats.org/drawingml/2006/chartDrawing">
    <cdr:from>
      <cdr:x>0.6467</cdr:x>
      <cdr:y>0.89763</cdr:y>
    </cdr:from>
    <cdr:to>
      <cdr:x>0.65648</cdr:x>
      <cdr:y>0.92185</cdr:y>
    </cdr:to>
    <cdr:sp macro="" textlink="">
      <cdr:nvSpPr>
        <cdr:cNvPr id="6" name="Rounded Rectangle 5"/>
        <cdr:cNvSpPr/>
      </cdr:nvSpPr>
      <cdr:spPr>
        <a:xfrm xmlns:a="http://schemas.openxmlformats.org/drawingml/2006/main">
          <a:off x="6632520" y="3691358"/>
          <a:ext cx="100272" cy="99573"/>
        </a:xfrm>
        <a:prstGeom xmlns:a="http://schemas.openxmlformats.org/drawingml/2006/main" prst="roundRect">
          <a:avLst/>
        </a:prstGeom>
        <a:solidFill xmlns:a="http://schemas.openxmlformats.org/drawingml/2006/main">
          <a:srgbClr val="7030A0"/>
        </a:solidFill>
        <a:ln xmlns:a="http://schemas.openxmlformats.org/drawingml/2006/main">
          <a:solidFill>
            <a:srgbClr val="7030A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GB"/>
        </a:p>
      </cdr:txBody>
    </cdr:sp>
  </cdr:relSizeAnchor>
  <cdr:relSizeAnchor xmlns:cdr="http://schemas.openxmlformats.org/drawingml/2006/chartDrawing">
    <cdr:from>
      <cdr:x>0.68986</cdr:x>
      <cdr:y>0.89728</cdr:y>
    </cdr:from>
    <cdr:to>
      <cdr:x>0.69964</cdr:x>
      <cdr:y>0.92149</cdr:y>
    </cdr:to>
    <cdr:sp macro="" textlink="">
      <cdr:nvSpPr>
        <cdr:cNvPr id="7" name="Rounded Rectangle 6"/>
        <cdr:cNvSpPr/>
      </cdr:nvSpPr>
      <cdr:spPr>
        <a:xfrm xmlns:a="http://schemas.openxmlformats.org/drawingml/2006/main">
          <a:off x="7075206" y="3689906"/>
          <a:ext cx="100272" cy="99573"/>
        </a:xfrm>
        <a:prstGeom xmlns:a="http://schemas.openxmlformats.org/drawingml/2006/main" prst="roundRect">
          <a:avLst/>
        </a:prstGeom>
        <a:solidFill xmlns:a="http://schemas.openxmlformats.org/drawingml/2006/main">
          <a:srgbClr val="7030A0"/>
        </a:solidFill>
        <a:ln xmlns:a="http://schemas.openxmlformats.org/drawingml/2006/main">
          <a:solidFill>
            <a:srgbClr val="7030A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GB"/>
        </a:p>
      </cdr:txBody>
    </cdr:sp>
  </cdr:relSizeAnchor>
  <cdr:relSizeAnchor xmlns:cdr="http://schemas.openxmlformats.org/drawingml/2006/chartDrawing">
    <cdr:from>
      <cdr:x>0.73133</cdr:x>
      <cdr:y>0.89693</cdr:y>
    </cdr:from>
    <cdr:to>
      <cdr:x>0.74111</cdr:x>
      <cdr:y>0.92114</cdr:y>
    </cdr:to>
    <cdr:sp macro="" textlink="">
      <cdr:nvSpPr>
        <cdr:cNvPr id="8" name="Rounded Rectangle 7"/>
        <cdr:cNvSpPr/>
      </cdr:nvSpPr>
      <cdr:spPr>
        <a:xfrm xmlns:a="http://schemas.openxmlformats.org/drawingml/2006/main">
          <a:off x="7500474" y="3688455"/>
          <a:ext cx="100272" cy="99573"/>
        </a:xfrm>
        <a:prstGeom xmlns:a="http://schemas.openxmlformats.org/drawingml/2006/main" prst="roundRect">
          <a:avLst/>
        </a:prstGeom>
        <a:solidFill xmlns:a="http://schemas.openxmlformats.org/drawingml/2006/main">
          <a:srgbClr val="7030A0"/>
        </a:solidFill>
        <a:ln xmlns:a="http://schemas.openxmlformats.org/drawingml/2006/main">
          <a:solidFill>
            <a:srgbClr val="7030A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GB"/>
        </a:p>
      </cdr:txBody>
    </cdr:sp>
  </cdr:relSizeAnchor>
  <cdr:relSizeAnchor xmlns:cdr="http://schemas.openxmlformats.org/drawingml/2006/chartDrawing">
    <cdr:from>
      <cdr:x>0.81525</cdr:x>
      <cdr:y>0.89657</cdr:y>
    </cdr:from>
    <cdr:to>
      <cdr:x>0.82503</cdr:x>
      <cdr:y>0.92079</cdr:y>
    </cdr:to>
    <cdr:sp macro="" textlink="">
      <cdr:nvSpPr>
        <cdr:cNvPr id="9" name="Rounded Rectangle 8"/>
        <cdr:cNvSpPr/>
      </cdr:nvSpPr>
      <cdr:spPr>
        <a:xfrm xmlns:a="http://schemas.openxmlformats.org/drawingml/2006/main">
          <a:off x="8361171" y="3687003"/>
          <a:ext cx="100272" cy="99573"/>
        </a:xfrm>
        <a:prstGeom xmlns:a="http://schemas.openxmlformats.org/drawingml/2006/main" prst="roundRect">
          <a:avLst/>
        </a:prstGeom>
        <a:solidFill xmlns:a="http://schemas.openxmlformats.org/drawingml/2006/main">
          <a:srgbClr val="7030A0"/>
        </a:solidFill>
        <a:ln xmlns:a="http://schemas.openxmlformats.org/drawingml/2006/main">
          <a:solidFill>
            <a:srgbClr val="7030A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GB"/>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872DB-89D6-47A2-8AA8-25EC03D14A72}" type="datetimeFigureOut">
              <a:rPr lang="en-GB" smtClean="0"/>
              <a:t>06/11/2019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922B2B-8918-4F81-BB1C-63BB4F14EB80}" type="slidenum">
              <a:rPr lang="en-GB" smtClean="0"/>
              <a:t>‹#›</a:t>
            </a:fld>
            <a:endParaRPr lang="en-GB"/>
          </a:p>
        </p:txBody>
      </p:sp>
    </p:spTree>
    <p:extLst>
      <p:ext uri="{BB962C8B-B14F-4D97-AF65-F5344CB8AC3E}">
        <p14:creationId xmlns:p14="http://schemas.microsoft.com/office/powerpoint/2010/main" val="177657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Peads</a:t>
            </a:r>
            <a:r>
              <a:rPr lang="en-GB" baseline="0" dirty="0" smtClean="0"/>
              <a:t> </a:t>
            </a:r>
            <a:r>
              <a:rPr lang="en-GB" baseline="0" dirty="0" err="1" smtClean="0"/>
              <a:t>reg</a:t>
            </a:r>
            <a:r>
              <a:rPr lang="en-GB" baseline="0" dirty="0" smtClean="0"/>
              <a:t> and clinical fellow. My time is spent 50 50 between clinical </a:t>
            </a:r>
            <a:r>
              <a:rPr lang="en-GB" baseline="0" dirty="0" err="1" smtClean="0"/>
              <a:t>oncall</a:t>
            </a:r>
            <a:r>
              <a:rPr lang="en-GB" baseline="0" dirty="0" smtClean="0"/>
              <a:t> and research. Unser supervision from …</a:t>
            </a:r>
            <a:endParaRPr lang="en-GB" dirty="0"/>
          </a:p>
        </p:txBody>
      </p:sp>
      <p:sp>
        <p:nvSpPr>
          <p:cNvPr id="4" name="Slide Number Placeholder 3"/>
          <p:cNvSpPr>
            <a:spLocks noGrp="1"/>
          </p:cNvSpPr>
          <p:nvPr>
            <p:ph type="sldNum" sz="quarter" idx="10"/>
          </p:nvPr>
        </p:nvSpPr>
        <p:spPr/>
        <p:txBody>
          <a:bodyPr/>
          <a:lstStyle/>
          <a:p>
            <a:fld id="{C0922B2B-8918-4F81-BB1C-63BB4F14EB80}" type="slidenum">
              <a:rPr lang="en-GB" smtClean="0"/>
              <a:t>1</a:t>
            </a:fld>
            <a:endParaRPr lang="en-GB"/>
          </a:p>
        </p:txBody>
      </p:sp>
    </p:spTree>
    <p:extLst>
      <p:ext uri="{BB962C8B-B14F-4D97-AF65-F5344CB8AC3E}">
        <p14:creationId xmlns:p14="http://schemas.microsoft.com/office/powerpoint/2010/main" val="2013990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recapitulate,</a:t>
            </a:r>
            <a:r>
              <a:rPr lang="en-US" baseline="0" dirty="0" smtClean="0"/>
              <a:t> we have found higher background levels of azithromycin resistance in the children with PBB not exposed to long term </a:t>
            </a:r>
            <a:r>
              <a:rPr lang="en-US" baseline="0" dirty="0" err="1" smtClean="0"/>
              <a:t>azitromcyin</a:t>
            </a:r>
            <a:r>
              <a:rPr lang="en-US" baseline="0" dirty="0" smtClean="0"/>
              <a:t>. Parent have poor recall of previous antibiotics so we are going to access GP records.</a:t>
            </a:r>
          </a:p>
          <a:p>
            <a:r>
              <a:rPr lang="en-US" baseline="0" dirty="0" smtClean="0"/>
              <a:t>Limited growth in those on azithromycin hence we are going to look at culture independent techniques in the next part of the study. Taking the swabs has been acceptable despite the invasiveness of them and there is a definite need to include prescreening in future ethical applications. Worryingly there are significant issues relating to antibiotics disposal which we intend to address. </a:t>
            </a:r>
            <a:endParaRPr lang="en-GB" dirty="0"/>
          </a:p>
        </p:txBody>
      </p:sp>
      <p:sp>
        <p:nvSpPr>
          <p:cNvPr id="4" name="Slide Number Placeholder 3"/>
          <p:cNvSpPr>
            <a:spLocks noGrp="1"/>
          </p:cNvSpPr>
          <p:nvPr>
            <p:ph type="sldNum" sz="quarter" idx="10"/>
          </p:nvPr>
        </p:nvSpPr>
        <p:spPr/>
        <p:txBody>
          <a:bodyPr/>
          <a:lstStyle/>
          <a:p>
            <a:fld id="{C0922B2B-8918-4F81-BB1C-63BB4F14EB80}" type="slidenum">
              <a:rPr lang="en-GB" smtClean="0"/>
              <a:t>10</a:t>
            </a:fld>
            <a:endParaRPr lang="en-GB"/>
          </a:p>
        </p:txBody>
      </p:sp>
    </p:spTree>
    <p:extLst>
      <p:ext uri="{BB962C8B-B14F-4D97-AF65-F5344CB8AC3E}">
        <p14:creationId xmlns:p14="http://schemas.microsoft.com/office/powerpoint/2010/main" val="422441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driving factor for my research is the serious threat of antibiotic resistance. Health care professionals have a duty to practice good antimicrobial stewardship to help address this issue.</a:t>
            </a:r>
          </a:p>
          <a:p>
            <a:r>
              <a:rPr lang="en-US" dirty="0" err="1" smtClean="0"/>
              <a:t>Prophylaix</a:t>
            </a:r>
            <a:r>
              <a:rPr lang="en-US" baseline="0" dirty="0" smtClean="0"/>
              <a:t> is the prescribing of low dose regular antibiotics of varying duration. Potential risk of promoting antibiotic resistance which is not only a problem for the individual but also for the wider community. These antibiotics may also affect other beneficial flora throughout the body known as the microbiome. </a:t>
            </a:r>
          </a:p>
          <a:p>
            <a:r>
              <a:rPr lang="en-US" baseline="0" dirty="0" smtClean="0"/>
              <a:t>For the individual though there may be substantial benefits of preventing infections and end organ damage… reducing the number of courses of rescue antibiotics and potentially reducing the spread of respiratory pathogens by reducing coughing.</a:t>
            </a:r>
          </a:p>
          <a:p>
            <a:endParaRPr lang="en-US" baseline="0" dirty="0" smtClean="0"/>
          </a:p>
          <a:p>
            <a:r>
              <a:rPr lang="en-US" baseline="0" dirty="0" err="1" smtClean="0"/>
              <a:t>Sheffiedl</a:t>
            </a:r>
            <a:r>
              <a:rPr lang="en-US" baseline="0" dirty="0" smtClean="0"/>
              <a:t> Azithromycin second most proscribed </a:t>
            </a:r>
            <a:r>
              <a:rPr lang="en-US" baseline="0" dirty="0" err="1" smtClean="0"/>
              <a:t>antibotcis</a:t>
            </a:r>
            <a:r>
              <a:rPr lang="en-US" baseline="0" dirty="0" smtClean="0"/>
              <a:t> </a:t>
            </a:r>
            <a:r>
              <a:rPr lang="en-US" baseline="0" dirty="0" err="1" smtClean="0"/>
              <a:t>ofr</a:t>
            </a:r>
            <a:r>
              <a:rPr lang="en-US" baseline="0" dirty="0" smtClean="0"/>
              <a:t> prophylaxis after </a:t>
            </a:r>
            <a:r>
              <a:rPr lang="en-US" baseline="0" dirty="0" err="1" smtClean="0"/>
              <a:t>cotrimoxazole</a:t>
            </a:r>
            <a:r>
              <a:rPr lang="en-US" baseline="0" dirty="0" smtClean="0"/>
              <a:t>. Audit 2018 June</a:t>
            </a:r>
            <a:endParaRPr lang="en-GB" dirty="0"/>
          </a:p>
        </p:txBody>
      </p:sp>
      <p:sp>
        <p:nvSpPr>
          <p:cNvPr id="4" name="Slide Number Placeholder 3"/>
          <p:cNvSpPr>
            <a:spLocks noGrp="1"/>
          </p:cNvSpPr>
          <p:nvPr>
            <p:ph type="sldNum" sz="quarter" idx="10"/>
          </p:nvPr>
        </p:nvSpPr>
        <p:spPr/>
        <p:txBody>
          <a:bodyPr/>
          <a:lstStyle/>
          <a:p>
            <a:fld id="{C0922B2B-8918-4F81-BB1C-63BB4F14EB80}" type="slidenum">
              <a:rPr lang="en-GB" smtClean="0"/>
              <a:t>2</a:t>
            </a:fld>
            <a:endParaRPr lang="en-GB"/>
          </a:p>
        </p:txBody>
      </p:sp>
    </p:spTree>
    <p:extLst>
      <p:ext uri="{BB962C8B-B14F-4D97-AF65-F5344CB8AC3E}">
        <p14:creationId xmlns:p14="http://schemas.microsoft.com/office/powerpoint/2010/main" val="3575634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Chronic</a:t>
            </a:r>
            <a:r>
              <a:rPr lang="en-US" baseline="0" dirty="0" smtClean="0"/>
              <a:t> wet cough is really common, affecting up to 15% of preschool children</a:t>
            </a:r>
            <a:endParaRPr lang="en-US" dirty="0" smtClean="0"/>
          </a:p>
          <a:p>
            <a:r>
              <a:rPr lang="en-US" dirty="0" smtClean="0"/>
              <a:t>Of these up to 40% are due to PBB.</a:t>
            </a:r>
            <a:r>
              <a:rPr lang="en-US" baseline="0" dirty="0" smtClean="0"/>
              <a:t> So what is PBB? It is an inflammatory condition of the breathing tubes (bronchi) usually due to infections with common </a:t>
            </a:r>
            <a:r>
              <a:rPr lang="en-US" baseline="0" dirty="0" err="1" smtClean="0"/>
              <a:t>respiratoty</a:t>
            </a:r>
            <a:r>
              <a:rPr lang="en-US" baseline="0" dirty="0" smtClean="0"/>
              <a:t> pathogens but in some children it seems to linger. It does respond to </a:t>
            </a:r>
            <a:r>
              <a:rPr lang="en-US" baseline="0" dirty="0" err="1" smtClean="0"/>
              <a:t>lenghty</a:t>
            </a:r>
            <a:r>
              <a:rPr lang="en-US" baseline="0" dirty="0" smtClean="0"/>
              <a:t> courses of antibiotics but tends to recur. Up to (up to 75% of affected children have multiple </a:t>
            </a:r>
            <a:r>
              <a:rPr lang="en-US" baseline="0" dirty="0" err="1" smtClean="0"/>
              <a:t>epsiodes</a:t>
            </a:r>
            <a:r>
              <a:rPr lang="en-US" baseline="0" dirty="0" smtClean="0"/>
              <a:t>). </a:t>
            </a:r>
          </a:p>
          <a:p>
            <a:r>
              <a:rPr lang="en-US" baseline="0" dirty="0" smtClean="0"/>
              <a:t>In addition to the ill-health this causes at the time, &gt; 3 episodes of PBB a year has been reported to lead to bronchiectasis – irreversible airway damage. Bronchiectasis is associated with lifelong recurrent infections, chronic airway </a:t>
            </a:r>
            <a:r>
              <a:rPr lang="en-US" baseline="0" dirty="0" err="1" smtClean="0"/>
              <a:t>colonisation</a:t>
            </a:r>
            <a:r>
              <a:rPr lang="en-US" baseline="0" dirty="0" smtClean="0"/>
              <a:t> with </a:t>
            </a:r>
            <a:r>
              <a:rPr lang="en-US" baseline="0" dirty="0" err="1" smtClean="0"/>
              <a:t>respiratoyr</a:t>
            </a:r>
            <a:r>
              <a:rPr lang="en-US" baseline="0" dirty="0" smtClean="0"/>
              <a:t> pathogens, heavy antibiotic use and acquisition of AMR organisms such as Pseudomonas </a:t>
            </a:r>
            <a:r>
              <a:rPr lang="en-US" baseline="0" dirty="0" err="1" smtClean="0"/>
              <a:t>aerugoniam</a:t>
            </a:r>
            <a:r>
              <a:rPr lang="en-US" baseline="0" dirty="0" smtClean="0"/>
              <a:t>. It  leads to premature death . </a:t>
            </a:r>
          </a:p>
          <a:p>
            <a:r>
              <a:rPr lang="en-US" baseline="0" dirty="0" err="1" smtClean="0"/>
              <a:t>Azithromcyin</a:t>
            </a:r>
            <a:r>
              <a:rPr lang="en-US" baseline="0" dirty="0" smtClean="0"/>
              <a:t> prophylaxis (</a:t>
            </a:r>
            <a:r>
              <a:rPr lang="en-US" baseline="0" dirty="0" err="1" smtClean="0"/>
              <a:t>ie</a:t>
            </a:r>
            <a:r>
              <a:rPr lang="en-US" baseline="0" dirty="0" smtClean="0"/>
              <a:t> treating patients when they are well to prevent infection) is used to try and avert this serious condition. This may be seasonal over the winter months or more longer term over a year or so. </a:t>
            </a:r>
          </a:p>
          <a:p>
            <a:endParaRPr lang="en-US" baseline="0" dirty="0" smtClean="0"/>
          </a:p>
          <a:p>
            <a:endParaRPr lang="en-GB" dirty="0"/>
          </a:p>
        </p:txBody>
      </p:sp>
      <p:sp>
        <p:nvSpPr>
          <p:cNvPr id="4" name="Slide Number Placeholder 3"/>
          <p:cNvSpPr>
            <a:spLocks noGrp="1"/>
          </p:cNvSpPr>
          <p:nvPr>
            <p:ph type="sldNum" sz="quarter" idx="10"/>
          </p:nvPr>
        </p:nvSpPr>
        <p:spPr/>
        <p:txBody>
          <a:bodyPr/>
          <a:lstStyle/>
          <a:p>
            <a:fld id="{C0922B2B-8918-4F81-BB1C-63BB4F14EB80}" type="slidenum">
              <a:rPr lang="en-GB" smtClean="0"/>
              <a:t>3</a:t>
            </a:fld>
            <a:endParaRPr lang="en-GB"/>
          </a:p>
        </p:txBody>
      </p:sp>
    </p:spTree>
    <p:extLst>
      <p:ext uri="{BB962C8B-B14F-4D97-AF65-F5344CB8AC3E}">
        <p14:creationId xmlns:p14="http://schemas.microsoft.com/office/powerpoint/2010/main" val="1025159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t>
            </a:r>
            <a:r>
              <a:rPr lang="en-US" baseline="0" dirty="0" smtClean="0"/>
              <a:t> hypothesis is….</a:t>
            </a:r>
          </a:p>
          <a:p>
            <a:r>
              <a:rPr lang="en-US" baseline="0" dirty="0" smtClean="0"/>
              <a:t>I will present the aims of my first 6 months during this presentation</a:t>
            </a:r>
          </a:p>
          <a:p>
            <a:r>
              <a:rPr lang="en-US" baseline="0" dirty="0" smtClean="0"/>
              <a:t>Obtained ethical approval</a:t>
            </a:r>
          </a:p>
          <a:p>
            <a:r>
              <a:rPr lang="en-US" baseline="0" dirty="0" smtClean="0"/>
              <a:t>Started the pilot study into…</a:t>
            </a:r>
          </a:p>
          <a:p>
            <a:r>
              <a:rPr lang="en-US" baseline="0" dirty="0" smtClean="0"/>
              <a:t>Conducting interviews as a parallel study to look at experience of having a child on long term antibiotics. We hope to investigate parental decision making with regards to uptake and compliance. </a:t>
            </a:r>
          </a:p>
          <a:p>
            <a:endParaRPr lang="en-GB" dirty="0"/>
          </a:p>
        </p:txBody>
      </p:sp>
      <p:sp>
        <p:nvSpPr>
          <p:cNvPr id="4" name="Slide Number Placeholder 3"/>
          <p:cNvSpPr>
            <a:spLocks noGrp="1"/>
          </p:cNvSpPr>
          <p:nvPr>
            <p:ph type="sldNum" sz="quarter" idx="10"/>
          </p:nvPr>
        </p:nvSpPr>
        <p:spPr/>
        <p:txBody>
          <a:bodyPr/>
          <a:lstStyle/>
          <a:p>
            <a:fld id="{C0922B2B-8918-4F81-BB1C-63BB4F14EB80}" type="slidenum">
              <a:rPr lang="en-GB" smtClean="0"/>
              <a:t>4</a:t>
            </a:fld>
            <a:endParaRPr lang="en-GB"/>
          </a:p>
        </p:txBody>
      </p:sp>
    </p:spTree>
    <p:extLst>
      <p:ext uri="{BB962C8B-B14F-4D97-AF65-F5344CB8AC3E}">
        <p14:creationId xmlns:p14="http://schemas.microsoft.com/office/powerpoint/2010/main" val="2806995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
            </a:r>
            <a:r>
              <a:rPr lang="en-US" baseline="0" dirty="0" smtClean="0"/>
              <a:t>e have conducted a single </a:t>
            </a:r>
            <a:r>
              <a:rPr lang="en-US" baseline="0" dirty="0" err="1" smtClean="0"/>
              <a:t>centre</a:t>
            </a:r>
            <a:r>
              <a:rPr lang="en-US" baseline="0" dirty="0" smtClean="0"/>
              <a:t>, prospective observational study and recruited children between the ages of 2 and 10 years who have had at least 1 </a:t>
            </a:r>
            <a:r>
              <a:rPr lang="en-US" baseline="0" dirty="0" err="1" smtClean="0"/>
              <a:t>epsiodes</a:t>
            </a:r>
            <a:r>
              <a:rPr lang="en-US" baseline="0" dirty="0" smtClean="0"/>
              <a:t> of PBB over the previous 12 months. 10 have been recruited as they are about to start prophylactic azithromycin and 10 as controls who aren’t expected to need azithromycin. Interviewing 15 different parents whose children have been taking prophylactic azithromycin for at least 3 months to prevent respiratory exacerbations.</a:t>
            </a:r>
          </a:p>
          <a:p>
            <a:r>
              <a:rPr lang="en-US" baseline="0" dirty="0" smtClean="0"/>
              <a:t> </a:t>
            </a:r>
            <a:endParaRPr lang="en-GB" dirty="0"/>
          </a:p>
        </p:txBody>
      </p:sp>
      <p:sp>
        <p:nvSpPr>
          <p:cNvPr id="4" name="Slide Number Placeholder 3"/>
          <p:cNvSpPr>
            <a:spLocks noGrp="1"/>
          </p:cNvSpPr>
          <p:nvPr>
            <p:ph type="sldNum" sz="quarter" idx="10"/>
          </p:nvPr>
        </p:nvSpPr>
        <p:spPr/>
        <p:txBody>
          <a:bodyPr/>
          <a:lstStyle/>
          <a:p>
            <a:fld id="{C0922B2B-8918-4F81-BB1C-63BB4F14EB80}" type="slidenum">
              <a:rPr lang="en-GB" smtClean="0"/>
              <a:t>5</a:t>
            </a:fld>
            <a:endParaRPr lang="en-GB"/>
          </a:p>
        </p:txBody>
      </p:sp>
    </p:spTree>
    <p:extLst>
      <p:ext uri="{BB962C8B-B14F-4D97-AF65-F5344CB8AC3E}">
        <p14:creationId xmlns:p14="http://schemas.microsoft.com/office/powerpoint/2010/main" val="2868472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Approached</a:t>
            </a:r>
            <a:r>
              <a:rPr lang="en-US" baseline="0" dirty="0" smtClean="0"/>
              <a:t> 70 families whose children have a diagnosis of PBB. 17 of these were just about to start azithromycin. Recruited 10 to each arm with 1 in the azithromycin group leaving after the first swab – no reason given. </a:t>
            </a:r>
          </a:p>
          <a:p>
            <a:r>
              <a:rPr lang="en-US" baseline="0" dirty="0" smtClean="0"/>
              <a:t>Demographics were similar in both groups although the azithromycin group were slightly older. The reason for the child being ventilated was due to complications secondary to her prematurity. Mean number of acute antibiotic was similar although 5 of the children in the azithromycin group had had azithromycin prophylaxis the winter before. </a:t>
            </a:r>
            <a:endParaRPr lang="en-GB" dirty="0"/>
          </a:p>
        </p:txBody>
      </p:sp>
      <p:sp>
        <p:nvSpPr>
          <p:cNvPr id="4" name="Slide Number Placeholder 3"/>
          <p:cNvSpPr>
            <a:spLocks noGrp="1"/>
          </p:cNvSpPr>
          <p:nvPr>
            <p:ph type="sldNum" sz="quarter" idx="10"/>
          </p:nvPr>
        </p:nvSpPr>
        <p:spPr/>
        <p:txBody>
          <a:bodyPr/>
          <a:lstStyle/>
          <a:p>
            <a:fld id="{C0922B2B-8918-4F81-BB1C-63BB4F14EB80}" type="slidenum">
              <a:rPr lang="en-GB" smtClean="0"/>
              <a:t>6</a:t>
            </a:fld>
            <a:endParaRPr lang="en-GB"/>
          </a:p>
        </p:txBody>
      </p:sp>
    </p:spTree>
    <p:extLst>
      <p:ext uri="{BB962C8B-B14F-4D97-AF65-F5344CB8AC3E}">
        <p14:creationId xmlns:p14="http://schemas.microsoft.com/office/powerpoint/2010/main" val="3543645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preliminary data for he 1st 9 months of the study. This gives an overview before going to the next slide with the numerical data. </a:t>
            </a:r>
          </a:p>
          <a:p>
            <a:r>
              <a:rPr lang="en-US" dirty="0" smtClean="0"/>
              <a:t>X-axis denotes each individual participant and the y-axis shows each of the first 3 swabs.</a:t>
            </a:r>
          </a:p>
          <a:p>
            <a:r>
              <a:rPr lang="en-US" dirty="0" smtClean="0"/>
              <a:t>Grey shows swabs with no significant bacterial growth. Red – presence of azithromycin resistant </a:t>
            </a:r>
            <a:r>
              <a:rPr lang="en-US" dirty="0" err="1" smtClean="0"/>
              <a:t>batceria</a:t>
            </a:r>
            <a:r>
              <a:rPr lang="en-US" dirty="0" smtClean="0"/>
              <a:t> and green azithromycin susceptible bacteria. To determine resistance we have used </a:t>
            </a:r>
            <a:r>
              <a:rPr lang="en-US" dirty="0" err="1" smtClean="0"/>
              <a:t>standardised</a:t>
            </a:r>
            <a:r>
              <a:rPr lang="en-US" dirty="0" smtClean="0"/>
              <a:t> tables which show the amount of antibiotic required to kill bacteria. These are known as breakpoints and determined by the European community on antimicrobial susceptibility testing </a:t>
            </a:r>
          </a:p>
          <a:p>
            <a:r>
              <a:rPr lang="en-US" dirty="0" smtClean="0"/>
              <a:t>The most striking feature is that there is higher levels of resistance in the control group than expected. Expected background resistance of S </a:t>
            </a:r>
            <a:r>
              <a:rPr lang="en-US" dirty="0" err="1" smtClean="0"/>
              <a:t>Pneumoniae</a:t>
            </a:r>
            <a:r>
              <a:rPr lang="en-US" dirty="0" smtClean="0"/>
              <a:t> to be 5-10% in the UK. </a:t>
            </a:r>
          </a:p>
          <a:p>
            <a:r>
              <a:rPr lang="en-US" dirty="0" smtClean="0"/>
              <a:t>Blue =</a:t>
            </a:r>
            <a:r>
              <a:rPr lang="en-US" baseline="0" dirty="0" smtClean="0"/>
              <a:t> those previous exposed to a macrolide over the last 12 months – acute prescription or seasonal </a:t>
            </a:r>
            <a:r>
              <a:rPr lang="en-US" baseline="0" dirty="0" err="1" smtClean="0"/>
              <a:t>prophyalxis</a:t>
            </a:r>
            <a:endParaRPr lang="en-US" dirty="0" smtClean="0"/>
          </a:p>
          <a:p>
            <a:endParaRPr lang="en-GB" dirty="0"/>
          </a:p>
        </p:txBody>
      </p:sp>
      <p:sp>
        <p:nvSpPr>
          <p:cNvPr id="4" name="Slide Number Placeholder 3"/>
          <p:cNvSpPr>
            <a:spLocks noGrp="1"/>
          </p:cNvSpPr>
          <p:nvPr>
            <p:ph type="sldNum" sz="quarter" idx="10"/>
          </p:nvPr>
        </p:nvSpPr>
        <p:spPr/>
        <p:txBody>
          <a:bodyPr/>
          <a:lstStyle/>
          <a:p>
            <a:fld id="{C0922B2B-8918-4F81-BB1C-63BB4F14EB80}" type="slidenum">
              <a:rPr lang="en-GB" smtClean="0"/>
              <a:t>7</a:t>
            </a:fld>
            <a:endParaRPr lang="en-GB"/>
          </a:p>
        </p:txBody>
      </p:sp>
    </p:spTree>
    <p:extLst>
      <p:ext uri="{BB962C8B-B14F-4D97-AF65-F5344CB8AC3E}">
        <p14:creationId xmlns:p14="http://schemas.microsoft.com/office/powerpoint/2010/main" val="2292257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have taken 55 swabs so far and 60% of them have grown bacterial respiratory pathogens. There is a reduction in positive samples in the azithromycin group as has been found in previous studies. </a:t>
            </a:r>
          </a:p>
          <a:p>
            <a:r>
              <a:rPr lang="en-US" baseline="0" dirty="0" smtClean="0"/>
              <a:t>Similar bacteria are present in both groups although there is a trend to less HI in the azithromycin group. This result has also been found in the AMAZES trial looking at the use of long term azithromycin in asthma. Can also see there are less positive bacterial isolates in the azithromycin group.</a:t>
            </a:r>
          </a:p>
          <a:p>
            <a:r>
              <a:rPr lang="en-US" baseline="0" dirty="0" smtClean="0"/>
              <a:t>Minor complications included..</a:t>
            </a:r>
            <a:endParaRPr lang="en-GB" dirty="0"/>
          </a:p>
        </p:txBody>
      </p:sp>
      <p:sp>
        <p:nvSpPr>
          <p:cNvPr id="4" name="Slide Number Placeholder 3"/>
          <p:cNvSpPr>
            <a:spLocks noGrp="1"/>
          </p:cNvSpPr>
          <p:nvPr>
            <p:ph type="sldNum" sz="quarter" idx="10"/>
          </p:nvPr>
        </p:nvSpPr>
        <p:spPr/>
        <p:txBody>
          <a:bodyPr/>
          <a:lstStyle/>
          <a:p>
            <a:fld id="{C0922B2B-8918-4F81-BB1C-63BB4F14EB80}" type="slidenum">
              <a:rPr lang="en-GB" smtClean="0"/>
              <a:t>8</a:t>
            </a:fld>
            <a:endParaRPr lang="en-GB"/>
          </a:p>
        </p:txBody>
      </p:sp>
    </p:spTree>
    <p:extLst>
      <p:ext uri="{BB962C8B-B14F-4D97-AF65-F5344CB8AC3E}">
        <p14:creationId xmlns:p14="http://schemas.microsoft.com/office/powerpoint/2010/main" val="225370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preliminary analysis of the interviews shows 4 themes.</a:t>
            </a:r>
          </a:p>
          <a:p>
            <a:r>
              <a:rPr lang="en-US" baseline="0" dirty="0" smtClean="0"/>
              <a:t>The first is that the main factor for parents making decisions about prophylaxis is that they want their child to be well now. Potential complications of resistance in the future are less important.</a:t>
            </a:r>
          </a:p>
          <a:p>
            <a:r>
              <a:rPr lang="en-US" baseline="0" dirty="0" smtClean="0"/>
              <a:t>As previous studies of the general public have found, parents have misconceptions about </a:t>
            </a:r>
            <a:r>
              <a:rPr lang="en-US" baseline="0" dirty="0" err="1" smtClean="0"/>
              <a:t>reisstance</a:t>
            </a:r>
            <a:r>
              <a:rPr lang="en-US" baseline="0" dirty="0" smtClean="0"/>
              <a:t>…</a:t>
            </a:r>
          </a:p>
          <a:p>
            <a:r>
              <a:rPr lang="en-US" baseline="0" dirty="0" smtClean="0"/>
              <a:t>An unexpected factor is that of antibiotic waste. Shelf life of 7-10 days and most parents are therefore pouring up to half a bottle of reconstituted antibiotics away each week. </a:t>
            </a:r>
          </a:p>
          <a:p>
            <a:r>
              <a:rPr lang="en-US" baseline="0" dirty="0" smtClean="0"/>
              <a:t>Adherence issues </a:t>
            </a:r>
            <a:r>
              <a:rPr lang="en-US" baseline="0" dirty="0" err="1" smtClean="0"/>
              <a:t>relatgn</a:t>
            </a:r>
            <a:r>
              <a:rPr lang="en-US" baseline="0" dirty="0" smtClean="0"/>
              <a:t> to difficulties in </a:t>
            </a:r>
            <a:r>
              <a:rPr lang="en-US" baseline="0" dirty="0" err="1" smtClean="0"/>
              <a:t>obtinaing</a:t>
            </a:r>
            <a:r>
              <a:rPr lang="en-US" baseline="0" dirty="0" smtClean="0"/>
              <a:t> prescriptions and remembering. Using technology as well as diaries to establish a routine. </a:t>
            </a:r>
            <a:endParaRPr lang="en-GB" dirty="0"/>
          </a:p>
        </p:txBody>
      </p:sp>
      <p:sp>
        <p:nvSpPr>
          <p:cNvPr id="4" name="Slide Number Placeholder 3"/>
          <p:cNvSpPr>
            <a:spLocks noGrp="1"/>
          </p:cNvSpPr>
          <p:nvPr>
            <p:ph type="sldNum" sz="quarter" idx="10"/>
          </p:nvPr>
        </p:nvSpPr>
        <p:spPr/>
        <p:txBody>
          <a:bodyPr/>
          <a:lstStyle/>
          <a:p>
            <a:fld id="{C0922B2B-8918-4F81-BB1C-63BB4F14EB80}" type="slidenum">
              <a:rPr lang="en-GB" smtClean="0"/>
              <a:t>9</a:t>
            </a:fld>
            <a:endParaRPr lang="en-GB"/>
          </a:p>
        </p:txBody>
      </p:sp>
    </p:spTree>
    <p:extLst>
      <p:ext uri="{BB962C8B-B14F-4D97-AF65-F5344CB8AC3E}">
        <p14:creationId xmlns:p14="http://schemas.microsoft.com/office/powerpoint/2010/main" val="3378592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90FFAD4-1412-4376-8BB7-6E851A9A6AF4}" type="datetimeFigureOut">
              <a:rPr lang="en-GB" smtClean="0"/>
              <a:t>06/11/2019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C01A08-CCB5-4413-BAA6-BED57AB9B366}" type="slidenum">
              <a:rPr lang="en-GB" smtClean="0"/>
              <a:t>‹#›</a:t>
            </a:fld>
            <a:endParaRPr lang="en-GB"/>
          </a:p>
        </p:txBody>
      </p:sp>
    </p:spTree>
    <p:extLst>
      <p:ext uri="{BB962C8B-B14F-4D97-AF65-F5344CB8AC3E}">
        <p14:creationId xmlns:p14="http://schemas.microsoft.com/office/powerpoint/2010/main" val="755644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90FFAD4-1412-4376-8BB7-6E851A9A6AF4}" type="datetimeFigureOut">
              <a:rPr lang="en-GB" smtClean="0"/>
              <a:t>06/11/2019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C01A08-CCB5-4413-BAA6-BED57AB9B366}" type="slidenum">
              <a:rPr lang="en-GB" smtClean="0"/>
              <a:t>‹#›</a:t>
            </a:fld>
            <a:endParaRPr lang="en-GB"/>
          </a:p>
        </p:txBody>
      </p:sp>
    </p:spTree>
    <p:extLst>
      <p:ext uri="{BB962C8B-B14F-4D97-AF65-F5344CB8AC3E}">
        <p14:creationId xmlns:p14="http://schemas.microsoft.com/office/powerpoint/2010/main" val="443471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90FFAD4-1412-4376-8BB7-6E851A9A6AF4}" type="datetimeFigureOut">
              <a:rPr lang="en-GB" smtClean="0"/>
              <a:t>06/11/2019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C01A08-CCB5-4413-BAA6-BED57AB9B366}" type="slidenum">
              <a:rPr lang="en-GB" smtClean="0"/>
              <a:t>‹#›</a:t>
            </a:fld>
            <a:endParaRPr lang="en-GB"/>
          </a:p>
        </p:txBody>
      </p:sp>
    </p:spTree>
    <p:extLst>
      <p:ext uri="{BB962C8B-B14F-4D97-AF65-F5344CB8AC3E}">
        <p14:creationId xmlns:p14="http://schemas.microsoft.com/office/powerpoint/2010/main" val="1629063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90FFAD4-1412-4376-8BB7-6E851A9A6AF4}" type="datetimeFigureOut">
              <a:rPr lang="en-GB" smtClean="0"/>
              <a:t>06/11/2019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C01A08-CCB5-4413-BAA6-BED57AB9B366}" type="slidenum">
              <a:rPr lang="en-GB" smtClean="0"/>
              <a:t>‹#›</a:t>
            </a:fld>
            <a:endParaRPr lang="en-GB"/>
          </a:p>
        </p:txBody>
      </p:sp>
    </p:spTree>
    <p:extLst>
      <p:ext uri="{BB962C8B-B14F-4D97-AF65-F5344CB8AC3E}">
        <p14:creationId xmlns:p14="http://schemas.microsoft.com/office/powerpoint/2010/main" val="217407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0FFAD4-1412-4376-8BB7-6E851A9A6AF4}" type="datetimeFigureOut">
              <a:rPr lang="en-GB" smtClean="0"/>
              <a:t>06/11/2019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C01A08-CCB5-4413-BAA6-BED57AB9B366}" type="slidenum">
              <a:rPr lang="en-GB" smtClean="0"/>
              <a:t>‹#›</a:t>
            </a:fld>
            <a:endParaRPr lang="en-GB"/>
          </a:p>
        </p:txBody>
      </p:sp>
    </p:spTree>
    <p:extLst>
      <p:ext uri="{BB962C8B-B14F-4D97-AF65-F5344CB8AC3E}">
        <p14:creationId xmlns:p14="http://schemas.microsoft.com/office/powerpoint/2010/main" val="1211563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90FFAD4-1412-4376-8BB7-6E851A9A6AF4}" type="datetimeFigureOut">
              <a:rPr lang="en-GB" smtClean="0"/>
              <a:t>06/11/2019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C01A08-CCB5-4413-BAA6-BED57AB9B366}" type="slidenum">
              <a:rPr lang="en-GB" smtClean="0"/>
              <a:t>‹#›</a:t>
            </a:fld>
            <a:endParaRPr lang="en-GB"/>
          </a:p>
        </p:txBody>
      </p:sp>
    </p:spTree>
    <p:extLst>
      <p:ext uri="{BB962C8B-B14F-4D97-AF65-F5344CB8AC3E}">
        <p14:creationId xmlns:p14="http://schemas.microsoft.com/office/powerpoint/2010/main" val="2799554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90FFAD4-1412-4376-8BB7-6E851A9A6AF4}" type="datetimeFigureOut">
              <a:rPr lang="en-GB" smtClean="0"/>
              <a:t>06/11/2019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DC01A08-CCB5-4413-BAA6-BED57AB9B366}" type="slidenum">
              <a:rPr lang="en-GB" smtClean="0"/>
              <a:t>‹#›</a:t>
            </a:fld>
            <a:endParaRPr lang="en-GB"/>
          </a:p>
        </p:txBody>
      </p:sp>
    </p:spTree>
    <p:extLst>
      <p:ext uri="{BB962C8B-B14F-4D97-AF65-F5344CB8AC3E}">
        <p14:creationId xmlns:p14="http://schemas.microsoft.com/office/powerpoint/2010/main" val="1374300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90FFAD4-1412-4376-8BB7-6E851A9A6AF4}" type="datetimeFigureOut">
              <a:rPr lang="en-GB" smtClean="0"/>
              <a:t>06/11/2019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DC01A08-CCB5-4413-BAA6-BED57AB9B366}" type="slidenum">
              <a:rPr lang="en-GB" smtClean="0"/>
              <a:t>‹#›</a:t>
            </a:fld>
            <a:endParaRPr lang="en-GB"/>
          </a:p>
        </p:txBody>
      </p:sp>
    </p:spTree>
    <p:extLst>
      <p:ext uri="{BB962C8B-B14F-4D97-AF65-F5344CB8AC3E}">
        <p14:creationId xmlns:p14="http://schemas.microsoft.com/office/powerpoint/2010/main" val="2770230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FFAD4-1412-4376-8BB7-6E851A9A6AF4}" type="datetimeFigureOut">
              <a:rPr lang="en-GB" smtClean="0"/>
              <a:t>06/11/2019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DC01A08-CCB5-4413-BAA6-BED57AB9B366}" type="slidenum">
              <a:rPr lang="en-GB" smtClean="0"/>
              <a:t>‹#›</a:t>
            </a:fld>
            <a:endParaRPr lang="en-GB"/>
          </a:p>
        </p:txBody>
      </p:sp>
    </p:spTree>
    <p:extLst>
      <p:ext uri="{BB962C8B-B14F-4D97-AF65-F5344CB8AC3E}">
        <p14:creationId xmlns:p14="http://schemas.microsoft.com/office/powerpoint/2010/main" val="3286649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0FFAD4-1412-4376-8BB7-6E851A9A6AF4}" type="datetimeFigureOut">
              <a:rPr lang="en-GB" smtClean="0"/>
              <a:t>06/11/2019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C01A08-CCB5-4413-BAA6-BED57AB9B366}" type="slidenum">
              <a:rPr lang="en-GB" smtClean="0"/>
              <a:t>‹#›</a:t>
            </a:fld>
            <a:endParaRPr lang="en-GB"/>
          </a:p>
        </p:txBody>
      </p:sp>
    </p:spTree>
    <p:extLst>
      <p:ext uri="{BB962C8B-B14F-4D97-AF65-F5344CB8AC3E}">
        <p14:creationId xmlns:p14="http://schemas.microsoft.com/office/powerpoint/2010/main" val="1213551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0FFAD4-1412-4376-8BB7-6E851A9A6AF4}" type="datetimeFigureOut">
              <a:rPr lang="en-GB" smtClean="0"/>
              <a:t>06/11/2019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C01A08-CCB5-4413-BAA6-BED57AB9B366}" type="slidenum">
              <a:rPr lang="en-GB" smtClean="0"/>
              <a:t>‹#›</a:t>
            </a:fld>
            <a:endParaRPr lang="en-GB"/>
          </a:p>
        </p:txBody>
      </p:sp>
    </p:spTree>
    <p:extLst>
      <p:ext uri="{BB962C8B-B14F-4D97-AF65-F5344CB8AC3E}">
        <p14:creationId xmlns:p14="http://schemas.microsoft.com/office/powerpoint/2010/main" val="3817626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FFAD4-1412-4376-8BB7-6E851A9A6AF4}" type="datetimeFigureOut">
              <a:rPr lang="en-GB" smtClean="0"/>
              <a:t>06/11/2019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01A08-CCB5-4413-BAA6-BED57AB9B366}" type="slidenum">
              <a:rPr lang="en-GB" smtClean="0"/>
              <a:t>‹#›</a:t>
            </a:fld>
            <a:endParaRPr lang="en-GB"/>
          </a:p>
        </p:txBody>
      </p:sp>
    </p:spTree>
    <p:extLst>
      <p:ext uri="{BB962C8B-B14F-4D97-AF65-F5344CB8AC3E}">
        <p14:creationId xmlns:p14="http://schemas.microsoft.com/office/powerpoint/2010/main" val="50657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clipart-library.com/clipart/248828.htm"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15465"/>
            <a:ext cx="9144000" cy="2387600"/>
          </a:xfrm>
        </p:spPr>
        <p:txBody>
          <a:bodyPr>
            <a:normAutofit fontScale="90000"/>
          </a:bodyPr>
          <a:lstStyle/>
          <a:p>
            <a:r>
              <a:rPr lang="en-US" b="1" dirty="0" smtClean="0"/>
              <a:t>Azithromycin resistance in protracted bacterial bronchitis</a:t>
            </a:r>
            <a:endParaRPr lang="en-GB" b="1" dirty="0"/>
          </a:p>
        </p:txBody>
      </p:sp>
      <p:sp>
        <p:nvSpPr>
          <p:cNvPr id="3" name="Subtitle 2"/>
          <p:cNvSpPr>
            <a:spLocks noGrp="1"/>
          </p:cNvSpPr>
          <p:nvPr>
            <p:ph type="subTitle" idx="1"/>
          </p:nvPr>
        </p:nvSpPr>
        <p:spPr>
          <a:xfrm>
            <a:off x="1524000" y="4628405"/>
            <a:ext cx="9144000" cy="1655762"/>
          </a:xfrm>
        </p:spPr>
        <p:txBody>
          <a:bodyPr/>
          <a:lstStyle/>
          <a:p>
            <a:r>
              <a:rPr lang="en-US" dirty="0" err="1" smtClean="0"/>
              <a:t>Dr</a:t>
            </a:r>
            <a:r>
              <a:rPr lang="en-US" dirty="0" smtClean="0"/>
              <a:t> Simon Hardman</a:t>
            </a:r>
          </a:p>
          <a:p>
            <a:r>
              <a:rPr lang="en-US" dirty="0" smtClean="0"/>
              <a:t>Bassetlaw clinical research fellow &amp; pediatric registrar</a:t>
            </a:r>
          </a:p>
          <a:p>
            <a:r>
              <a:rPr lang="en-US" dirty="0" smtClean="0"/>
              <a:t>Supervisors: Professor A. Condliffe (IICD) &amp; </a:t>
            </a:r>
            <a:r>
              <a:rPr lang="en-US" dirty="0" err="1" smtClean="0"/>
              <a:t>Dr</a:t>
            </a:r>
            <a:r>
              <a:rPr lang="en-US" dirty="0" smtClean="0"/>
              <a:t> A. Lee (</a:t>
            </a:r>
            <a:r>
              <a:rPr lang="en-US" dirty="0" err="1" smtClean="0"/>
              <a:t>ScHARR</a:t>
            </a:r>
            <a:r>
              <a:rPr lang="en-US" dirty="0" smtClean="0"/>
              <a:t>)</a:t>
            </a: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9628" y="511442"/>
            <a:ext cx="5072743" cy="1753495"/>
          </a:xfrm>
          <a:prstGeom prst="rect">
            <a:avLst/>
          </a:prstGeom>
        </p:spPr>
      </p:pic>
      <p:pic>
        <p:nvPicPr>
          <p:cNvPr id="6" name="Picture 5"/>
          <p:cNvPicPr>
            <a:picLocks noChangeAspect="1"/>
          </p:cNvPicPr>
          <p:nvPr/>
        </p:nvPicPr>
        <p:blipFill>
          <a:blip r:embed="rId4"/>
          <a:stretch>
            <a:fillRect/>
          </a:stretch>
        </p:blipFill>
        <p:spPr>
          <a:xfrm>
            <a:off x="9290897" y="511442"/>
            <a:ext cx="2596471" cy="1758080"/>
          </a:xfrm>
          <a:prstGeom prst="rect">
            <a:avLst/>
          </a:prstGeom>
        </p:spPr>
      </p:pic>
      <p:pic>
        <p:nvPicPr>
          <p:cNvPr id="7" name="Picture 6"/>
          <p:cNvPicPr>
            <a:picLocks noChangeAspect="1"/>
          </p:cNvPicPr>
          <p:nvPr/>
        </p:nvPicPr>
        <p:blipFill>
          <a:blip r:embed="rId5"/>
          <a:stretch>
            <a:fillRect/>
          </a:stretch>
        </p:blipFill>
        <p:spPr>
          <a:xfrm>
            <a:off x="146898" y="589825"/>
            <a:ext cx="2754204" cy="453223"/>
          </a:xfrm>
          <a:prstGeom prst="rect">
            <a:avLst/>
          </a:prstGeom>
        </p:spPr>
      </p:pic>
      <p:pic>
        <p:nvPicPr>
          <p:cNvPr id="8" name="Picture 7"/>
          <p:cNvPicPr>
            <a:picLocks noChangeAspect="1"/>
          </p:cNvPicPr>
          <p:nvPr/>
        </p:nvPicPr>
        <p:blipFill>
          <a:blip r:embed="rId6"/>
          <a:stretch>
            <a:fillRect/>
          </a:stretch>
        </p:blipFill>
        <p:spPr>
          <a:xfrm>
            <a:off x="752504" y="1127607"/>
            <a:ext cx="1350975" cy="1085741"/>
          </a:xfrm>
          <a:prstGeom prst="rect">
            <a:avLst/>
          </a:prstGeom>
        </p:spPr>
      </p:pic>
    </p:spTree>
    <p:extLst>
      <p:ext uri="{BB962C8B-B14F-4D97-AF65-F5344CB8AC3E}">
        <p14:creationId xmlns:p14="http://schemas.microsoft.com/office/powerpoint/2010/main" val="1602518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Conclusions and Future Work</a:t>
            </a:r>
            <a:endParaRPr lang="en-GB" b="1" dirty="0"/>
          </a:p>
        </p:txBody>
      </p:sp>
      <p:sp>
        <p:nvSpPr>
          <p:cNvPr id="3" name="Content Placeholder 2"/>
          <p:cNvSpPr>
            <a:spLocks noGrp="1"/>
          </p:cNvSpPr>
          <p:nvPr>
            <p:ph sz="half" idx="1"/>
          </p:nvPr>
        </p:nvSpPr>
        <p:spPr>
          <a:xfrm>
            <a:off x="406914" y="1505072"/>
            <a:ext cx="11183963" cy="3192273"/>
          </a:xfrm>
        </p:spPr>
        <p:txBody>
          <a:bodyPr>
            <a:normAutofit fontScale="92500" lnSpcReduction="20000"/>
          </a:bodyPr>
          <a:lstStyle/>
          <a:p>
            <a:pPr marL="514350" indent="-514350">
              <a:buFont typeface="+mj-lt"/>
              <a:buAutoNum type="arabicPeriod"/>
            </a:pPr>
            <a:r>
              <a:rPr lang="en-US" sz="3000" dirty="0" smtClean="0"/>
              <a:t>Azithromycin resistance in control group </a:t>
            </a:r>
            <a:r>
              <a:rPr lang="en-US" sz="3000" dirty="0" smtClean="0">
                <a:sym typeface="Wingdings" panose="05000000000000000000" pitchFamily="2" charset="2"/>
              </a:rPr>
              <a:t>is </a:t>
            </a:r>
            <a:r>
              <a:rPr lang="en-US" sz="3000" dirty="0" smtClean="0"/>
              <a:t>higher than expected</a:t>
            </a:r>
          </a:p>
          <a:p>
            <a:pPr lvl="1"/>
            <a:r>
              <a:rPr lang="en-US" sz="2600" dirty="0" smtClean="0"/>
              <a:t>Poor recall of antibiotic courses hence access GP records</a:t>
            </a:r>
          </a:p>
          <a:p>
            <a:pPr marL="457200" lvl="1" indent="0">
              <a:buNone/>
            </a:pPr>
            <a:endParaRPr lang="en-US" dirty="0" smtClean="0"/>
          </a:p>
          <a:p>
            <a:pPr marL="514350" indent="-514350">
              <a:buFont typeface="+mj-lt"/>
              <a:buAutoNum type="arabicPeriod"/>
            </a:pPr>
            <a:r>
              <a:rPr lang="en-US" sz="3000" dirty="0" smtClean="0"/>
              <a:t>Limited bacterial growth </a:t>
            </a:r>
          </a:p>
          <a:p>
            <a:pPr lvl="1"/>
            <a:r>
              <a:rPr lang="en-US" sz="2600" dirty="0" smtClean="0"/>
              <a:t>In those taking azithromycin, hence need for culture-independent methods</a:t>
            </a:r>
          </a:p>
          <a:p>
            <a:pPr marL="457200" lvl="1" indent="0">
              <a:buNone/>
            </a:pPr>
            <a:endParaRPr lang="en-US" dirty="0" smtClean="0"/>
          </a:p>
          <a:p>
            <a:pPr marL="514350" indent="-514350">
              <a:buFont typeface="+mj-lt"/>
              <a:buAutoNum type="arabicPeriod"/>
            </a:pPr>
            <a:r>
              <a:rPr lang="en-US" sz="3000" dirty="0" smtClean="0"/>
              <a:t>Parental attitudes</a:t>
            </a:r>
          </a:p>
          <a:p>
            <a:pPr lvl="1"/>
            <a:r>
              <a:rPr lang="en-US" sz="2600" dirty="0" smtClean="0"/>
              <a:t>Present more important than the future, misconceptions about resistance</a:t>
            </a:r>
          </a:p>
          <a:p>
            <a:pPr lvl="1"/>
            <a:r>
              <a:rPr lang="en-US" sz="2600" dirty="0" smtClean="0"/>
              <a:t>Antibiotic disposal issues</a:t>
            </a:r>
          </a:p>
          <a:p>
            <a:pPr marL="0" indent="0">
              <a:buNone/>
            </a:pPr>
            <a:endParaRPr lang="en-US" dirty="0" smtClean="0"/>
          </a:p>
          <a:p>
            <a:endParaRPr lang="en-GB" dirty="0"/>
          </a:p>
        </p:txBody>
      </p:sp>
      <p:sp>
        <p:nvSpPr>
          <p:cNvPr id="4" name="Content Placeholder 3"/>
          <p:cNvSpPr>
            <a:spLocks noGrp="1"/>
          </p:cNvSpPr>
          <p:nvPr>
            <p:ph sz="half" idx="2"/>
          </p:nvPr>
        </p:nvSpPr>
        <p:spPr>
          <a:xfrm>
            <a:off x="202610" y="5269056"/>
            <a:ext cx="10357803" cy="1543808"/>
          </a:xfrm>
          <a:solidFill>
            <a:schemeClr val="accent1">
              <a:lumMod val="20000"/>
              <a:lumOff val="80000"/>
            </a:schemeClr>
          </a:solidFill>
        </p:spPr>
        <p:txBody>
          <a:bodyPr>
            <a:normAutofit fontScale="92500" lnSpcReduction="20000"/>
          </a:bodyPr>
          <a:lstStyle/>
          <a:p>
            <a:pPr marL="0" indent="0">
              <a:buNone/>
            </a:pPr>
            <a:r>
              <a:rPr lang="en-US" sz="3500" b="1" u="sng" dirty="0" smtClean="0"/>
              <a:t>Future Work</a:t>
            </a:r>
          </a:p>
          <a:p>
            <a:r>
              <a:rPr lang="en-US" dirty="0"/>
              <a:t>New funding to incorporate microbiome analysis into an expanded </a:t>
            </a:r>
            <a:r>
              <a:rPr lang="en-US" dirty="0" smtClean="0"/>
              <a:t>study</a:t>
            </a:r>
          </a:p>
          <a:p>
            <a:r>
              <a:rPr lang="en-US" dirty="0" smtClean="0"/>
              <a:t>Access GP prescribing records</a:t>
            </a:r>
          </a:p>
          <a:p>
            <a:pPr lvl="1"/>
            <a:endParaRPr lang="en-US" dirty="0" smtClean="0"/>
          </a:p>
          <a:p>
            <a:pPr lvl="1"/>
            <a:endParaRPr lang="en-GB" dirty="0"/>
          </a:p>
        </p:txBody>
      </p:sp>
      <p:pic>
        <p:nvPicPr>
          <p:cNvPr id="5" name="Picture 4"/>
          <p:cNvPicPr>
            <a:picLocks noChangeAspect="1"/>
          </p:cNvPicPr>
          <p:nvPr/>
        </p:nvPicPr>
        <p:blipFill>
          <a:blip r:embed="rId3"/>
          <a:stretch>
            <a:fillRect/>
          </a:stretch>
        </p:blipFill>
        <p:spPr>
          <a:xfrm>
            <a:off x="8622255" y="4471938"/>
            <a:ext cx="2968622" cy="1022525"/>
          </a:xfrm>
          <a:prstGeom prst="rect">
            <a:avLst/>
          </a:prstGeom>
        </p:spPr>
      </p:pic>
    </p:spTree>
    <p:extLst>
      <p:ext uri="{BB962C8B-B14F-4D97-AF65-F5344CB8AC3E}">
        <p14:creationId xmlns:p14="http://schemas.microsoft.com/office/powerpoint/2010/main" val="39890183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988444" cy="1325563"/>
          </a:xfrm>
          <a:solidFill>
            <a:schemeClr val="accent1">
              <a:lumMod val="40000"/>
              <a:lumOff val="60000"/>
            </a:schemeClr>
          </a:solidFill>
        </p:spPr>
        <p:txBody>
          <a:bodyPr/>
          <a:lstStyle/>
          <a:p>
            <a:r>
              <a:rPr lang="en-US" dirty="0" smtClean="0"/>
              <a:t>Acknowledgments</a:t>
            </a:r>
            <a:endParaRPr lang="en-GB" dirty="0"/>
          </a:p>
        </p:txBody>
      </p:sp>
      <p:sp>
        <p:nvSpPr>
          <p:cNvPr id="3" name="Content Placeholder 2"/>
          <p:cNvSpPr>
            <a:spLocks noGrp="1"/>
          </p:cNvSpPr>
          <p:nvPr>
            <p:ph sz="half" idx="1"/>
          </p:nvPr>
        </p:nvSpPr>
        <p:spPr/>
        <p:txBody>
          <a:bodyPr>
            <a:normAutofit fontScale="62500" lnSpcReduction="20000"/>
          </a:bodyPr>
          <a:lstStyle/>
          <a:p>
            <a:r>
              <a:rPr lang="en-US" sz="3200" b="1" dirty="0" smtClean="0"/>
              <a:t>Participants </a:t>
            </a:r>
          </a:p>
          <a:p>
            <a:pPr lvl="1"/>
            <a:r>
              <a:rPr lang="en-US" sz="3200" dirty="0" smtClean="0"/>
              <a:t>Children + families</a:t>
            </a:r>
          </a:p>
          <a:p>
            <a:endParaRPr lang="en-US" dirty="0" smtClean="0"/>
          </a:p>
          <a:p>
            <a:r>
              <a:rPr lang="en-US" sz="3200" b="1" dirty="0" smtClean="0"/>
              <a:t>Respiratory nurses</a:t>
            </a:r>
          </a:p>
          <a:p>
            <a:pPr lvl="1"/>
            <a:r>
              <a:rPr lang="en-US" sz="2600" dirty="0" smtClean="0"/>
              <a:t>S. </a:t>
            </a:r>
            <a:r>
              <a:rPr lang="en-US" sz="2600" dirty="0" err="1" smtClean="0"/>
              <a:t>Creswick</a:t>
            </a:r>
            <a:endParaRPr lang="en-US" sz="2600" dirty="0" smtClean="0"/>
          </a:p>
          <a:p>
            <a:pPr lvl="1"/>
            <a:r>
              <a:rPr lang="en-US" sz="2600" dirty="0" smtClean="0"/>
              <a:t>L. Gallagher</a:t>
            </a:r>
          </a:p>
          <a:p>
            <a:pPr lvl="1"/>
            <a:r>
              <a:rPr lang="en-US" sz="2600" dirty="0" smtClean="0"/>
              <a:t>E. Sheppard</a:t>
            </a:r>
          </a:p>
          <a:p>
            <a:pPr lvl="1"/>
            <a:endParaRPr lang="en-US" dirty="0" smtClean="0"/>
          </a:p>
          <a:p>
            <a:r>
              <a:rPr lang="en-US" sz="3200" b="1" dirty="0" smtClean="0"/>
              <a:t>Supervisors</a:t>
            </a:r>
          </a:p>
          <a:p>
            <a:pPr lvl="1"/>
            <a:r>
              <a:rPr lang="en-US" sz="2600" dirty="0" smtClean="0"/>
              <a:t>Professor A </a:t>
            </a:r>
            <a:r>
              <a:rPr lang="en-US" sz="2600" dirty="0" err="1" smtClean="0"/>
              <a:t>Condliffe</a:t>
            </a:r>
            <a:endParaRPr lang="en-US" sz="2600" dirty="0" smtClean="0"/>
          </a:p>
          <a:p>
            <a:pPr lvl="1"/>
            <a:r>
              <a:rPr lang="en-US" sz="2600" dirty="0" err="1" smtClean="0"/>
              <a:t>Dr</a:t>
            </a:r>
            <a:r>
              <a:rPr lang="en-US" sz="2600" dirty="0" smtClean="0"/>
              <a:t> A Lee</a:t>
            </a:r>
          </a:p>
          <a:p>
            <a:pPr lvl="1"/>
            <a:r>
              <a:rPr lang="en-US" sz="2600" dirty="0" err="1" smtClean="0"/>
              <a:t>Dr</a:t>
            </a:r>
            <a:r>
              <a:rPr lang="en-US" sz="2600" dirty="0" smtClean="0"/>
              <a:t> F. </a:t>
            </a:r>
            <a:r>
              <a:rPr lang="en-US" sz="2600" dirty="0" err="1" smtClean="0"/>
              <a:t>Shackley</a:t>
            </a:r>
            <a:endParaRPr lang="en-US" sz="2600" dirty="0" smtClean="0"/>
          </a:p>
          <a:p>
            <a:pPr lvl="1"/>
            <a:r>
              <a:rPr lang="en-US" sz="2600" dirty="0" err="1" smtClean="0"/>
              <a:t>Dr</a:t>
            </a:r>
            <a:r>
              <a:rPr lang="en-US" sz="2600" dirty="0" smtClean="0"/>
              <a:t> K. </a:t>
            </a:r>
            <a:r>
              <a:rPr lang="en-US" sz="2600" dirty="0" err="1" smtClean="0"/>
              <a:t>Ugonna</a:t>
            </a:r>
            <a:endParaRPr lang="en-US" sz="2600" dirty="0" smtClean="0"/>
          </a:p>
          <a:p>
            <a:pPr lvl="1"/>
            <a:r>
              <a:rPr lang="en-US" sz="2600" dirty="0" smtClean="0"/>
              <a:t>Professor M. </a:t>
            </a:r>
            <a:r>
              <a:rPr lang="en-US" sz="2600" dirty="0" err="1" smtClean="0"/>
              <a:t>Brockhurst</a:t>
            </a:r>
            <a:endParaRPr lang="en-US" sz="2600" dirty="0" smtClean="0"/>
          </a:p>
          <a:p>
            <a:pPr lvl="1"/>
            <a:r>
              <a:rPr lang="en-US" sz="2600" dirty="0" smtClean="0"/>
              <a:t>Professor A. Rigby</a:t>
            </a:r>
          </a:p>
          <a:p>
            <a:pPr lvl="1"/>
            <a:endParaRPr lang="en-US" dirty="0" smtClean="0"/>
          </a:p>
          <a:p>
            <a:pPr lvl="1"/>
            <a:endParaRPr lang="en-US" dirty="0" smtClean="0"/>
          </a:p>
          <a:p>
            <a:pPr lvl="1"/>
            <a:endParaRPr lang="en-GB" dirty="0"/>
          </a:p>
        </p:txBody>
      </p:sp>
      <p:sp>
        <p:nvSpPr>
          <p:cNvPr id="4" name="Content Placeholder 3"/>
          <p:cNvSpPr>
            <a:spLocks noGrp="1"/>
          </p:cNvSpPr>
          <p:nvPr>
            <p:ph sz="half" idx="2"/>
          </p:nvPr>
        </p:nvSpPr>
        <p:spPr>
          <a:xfrm>
            <a:off x="6172200" y="1954898"/>
            <a:ext cx="5181600" cy="4351338"/>
          </a:xfrm>
        </p:spPr>
        <p:txBody>
          <a:bodyPr>
            <a:normAutofit fontScale="62500" lnSpcReduction="20000"/>
          </a:bodyPr>
          <a:lstStyle/>
          <a:p>
            <a:endParaRPr lang="en-GB" dirty="0" smtClean="0"/>
          </a:p>
          <a:p>
            <a:r>
              <a:rPr lang="en-US" sz="3200" b="1" dirty="0" smtClean="0"/>
              <a:t>Funding</a:t>
            </a:r>
            <a:endParaRPr lang="en-GB" sz="3200" b="1" dirty="0"/>
          </a:p>
          <a:p>
            <a:endParaRPr lang="en-GB" dirty="0" smtClean="0"/>
          </a:p>
          <a:p>
            <a:endParaRPr lang="en-GB" dirty="0"/>
          </a:p>
          <a:p>
            <a:endParaRPr lang="en-US" dirty="0" smtClean="0"/>
          </a:p>
          <a:p>
            <a:r>
              <a:rPr lang="en-US" sz="3200" b="1" dirty="0" smtClean="0"/>
              <a:t>Microbiology laboratory staff NGH</a:t>
            </a:r>
          </a:p>
          <a:p>
            <a:pPr lvl="1"/>
            <a:r>
              <a:rPr lang="en-US" sz="2600" dirty="0" smtClean="0"/>
              <a:t>S. </a:t>
            </a:r>
            <a:r>
              <a:rPr lang="en-US" sz="2600" dirty="0"/>
              <a:t>D</a:t>
            </a:r>
            <a:r>
              <a:rPr lang="en-US" sz="2600" dirty="0" smtClean="0"/>
              <a:t>avies</a:t>
            </a:r>
          </a:p>
          <a:p>
            <a:pPr lvl="1"/>
            <a:r>
              <a:rPr lang="en-US" sz="2600" dirty="0" smtClean="0"/>
              <a:t>S. </a:t>
            </a:r>
            <a:r>
              <a:rPr lang="en-US" sz="2600" dirty="0" err="1" smtClean="0"/>
              <a:t>Tazzyman</a:t>
            </a:r>
            <a:endParaRPr lang="en-US" sz="2600" dirty="0" smtClean="0"/>
          </a:p>
          <a:p>
            <a:pPr lvl="1"/>
            <a:r>
              <a:rPr lang="en-US" sz="2600" dirty="0" smtClean="0"/>
              <a:t>K. Thicket</a:t>
            </a:r>
          </a:p>
          <a:p>
            <a:pPr lvl="1"/>
            <a:endParaRPr lang="en-US" dirty="0" smtClean="0"/>
          </a:p>
          <a:p>
            <a:r>
              <a:rPr lang="en-US" b="1" dirty="0" smtClean="0"/>
              <a:t>Bassetlaw Fellowship program</a:t>
            </a:r>
          </a:p>
          <a:p>
            <a:pPr lvl="1"/>
            <a:r>
              <a:rPr lang="en-US" sz="2600" dirty="0" smtClean="0"/>
              <a:t>Professor N. Bishop</a:t>
            </a:r>
          </a:p>
          <a:p>
            <a:pPr lvl="1"/>
            <a:endParaRPr lang="en-US" dirty="0" smtClean="0"/>
          </a:p>
          <a:p>
            <a:r>
              <a:rPr lang="en-GB" dirty="0" smtClean="0"/>
              <a:t>Clipart</a:t>
            </a:r>
          </a:p>
          <a:p>
            <a:pPr lvl="1"/>
            <a:r>
              <a:rPr lang="en-GB" sz="2100" dirty="0" smtClean="0">
                <a:hlinkClick r:id="rId2"/>
              </a:rPr>
              <a:t>http://clipart-library.com/clipart/248828.htm</a:t>
            </a:r>
            <a:endParaRPr lang="en-GB" sz="2100" dirty="0" smtClean="0"/>
          </a:p>
          <a:p>
            <a:pPr lvl="1"/>
            <a:r>
              <a:rPr lang="en-GB" sz="2100" dirty="0" err="1"/>
              <a:t>B</a:t>
            </a:r>
            <a:r>
              <a:rPr lang="en-GB" sz="2100" dirty="0" err="1" smtClean="0"/>
              <a:t>iorender</a:t>
            </a:r>
            <a:endParaRPr lang="en-GB" sz="2100" dirty="0" smtClean="0"/>
          </a:p>
          <a:p>
            <a:pPr lvl="1"/>
            <a:endParaRPr lang="en-GB" sz="2100" dirty="0"/>
          </a:p>
        </p:txBody>
      </p:sp>
      <p:pic>
        <p:nvPicPr>
          <p:cNvPr id="5" name="Picture 4"/>
          <p:cNvPicPr>
            <a:picLocks noChangeAspect="1"/>
          </p:cNvPicPr>
          <p:nvPr/>
        </p:nvPicPr>
        <p:blipFill>
          <a:blip r:embed="rId3"/>
          <a:stretch>
            <a:fillRect/>
          </a:stretch>
        </p:blipFill>
        <p:spPr>
          <a:xfrm>
            <a:off x="8127242" y="771732"/>
            <a:ext cx="3389527" cy="2296932"/>
          </a:xfrm>
          <a:prstGeom prst="rect">
            <a:avLst/>
          </a:prstGeom>
        </p:spPr>
      </p:pic>
    </p:spTree>
    <p:extLst>
      <p:ext uri="{BB962C8B-B14F-4D97-AF65-F5344CB8AC3E}">
        <p14:creationId xmlns:p14="http://schemas.microsoft.com/office/powerpoint/2010/main" val="2017558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Antibiotic resistance</a:t>
            </a:r>
            <a:endParaRPr lang="en-GB" dirty="0"/>
          </a:p>
        </p:txBody>
      </p:sp>
      <p:sp>
        <p:nvSpPr>
          <p:cNvPr id="7" name="Rectangle 6"/>
          <p:cNvSpPr/>
          <p:nvPr/>
        </p:nvSpPr>
        <p:spPr>
          <a:xfrm>
            <a:off x="617416" y="6204178"/>
            <a:ext cx="4259384" cy="400110"/>
          </a:xfrm>
          <a:prstGeom prst="rect">
            <a:avLst/>
          </a:prstGeom>
        </p:spPr>
        <p:txBody>
          <a:bodyPr wrap="square">
            <a:spAutoFit/>
          </a:bodyPr>
          <a:lstStyle/>
          <a:p>
            <a:r>
              <a:rPr lang="en-GB" sz="1000" dirty="0"/>
              <a:t>https://www.gov.uk/government/publications/health-matters-antimicrobial-resistance/health-matters-antimicrobial-resistance</a:t>
            </a:r>
          </a:p>
        </p:txBody>
      </p:sp>
      <p:pic>
        <p:nvPicPr>
          <p:cNvPr id="13" name="Content Placeholder 12"/>
          <p:cNvPicPr>
            <a:picLocks noGrp="1" noChangeAspect="1"/>
          </p:cNvPicPr>
          <p:nvPr>
            <p:ph sz="half" idx="1"/>
          </p:nvPr>
        </p:nvPicPr>
        <p:blipFill>
          <a:blip r:embed="rId3"/>
          <a:stretch>
            <a:fillRect/>
          </a:stretch>
        </p:blipFill>
        <p:spPr>
          <a:xfrm>
            <a:off x="1422843" y="1604718"/>
            <a:ext cx="3199513" cy="4351338"/>
          </a:xfrm>
          <a:prstGeom prst="rect">
            <a:avLst/>
          </a:prstGeom>
        </p:spPr>
      </p:pic>
      <p:sp>
        <p:nvSpPr>
          <p:cNvPr id="12" name="Content Placeholder 11"/>
          <p:cNvSpPr>
            <a:spLocks noGrp="1"/>
          </p:cNvSpPr>
          <p:nvPr>
            <p:ph sz="half" idx="2"/>
          </p:nvPr>
        </p:nvSpPr>
        <p:spPr/>
        <p:txBody>
          <a:bodyPr>
            <a:normAutofit/>
          </a:bodyPr>
          <a:lstStyle/>
          <a:p>
            <a:r>
              <a:rPr lang="en-US" b="1" dirty="0" smtClean="0"/>
              <a:t>Antibiotic prophylaxis </a:t>
            </a:r>
          </a:p>
          <a:p>
            <a:r>
              <a:rPr lang="en-US" dirty="0" smtClean="0"/>
              <a:t>Risks</a:t>
            </a:r>
          </a:p>
          <a:p>
            <a:pPr lvl="1"/>
            <a:r>
              <a:rPr lang="en-US" dirty="0" smtClean="0"/>
              <a:t>Antibiotic resistance</a:t>
            </a:r>
          </a:p>
          <a:p>
            <a:pPr lvl="1"/>
            <a:r>
              <a:rPr lang="en-US" dirty="0" smtClean="0"/>
              <a:t>Changes to microbiome</a:t>
            </a:r>
          </a:p>
          <a:p>
            <a:r>
              <a:rPr lang="en-US" dirty="0" smtClean="0"/>
              <a:t>Benefits</a:t>
            </a:r>
          </a:p>
          <a:p>
            <a:pPr lvl="1"/>
            <a:r>
              <a:rPr lang="en-US" dirty="0" smtClean="0"/>
              <a:t>Prevention of infections and end organ damage</a:t>
            </a:r>
          </a:p>
          <a:p>
            <a:pPr lvl="1"/>
            <a:r>
              <a:rPr lang="en-US" dirty="0" smtClean="0"/>
              <a:t>May reduce overall antibiotic exposure</a:t>
            </a:r>
          </a:p>
          <a:p>
            <a:pPr lvl="1"/>
            <a:r>
              <a:rPr lang="en-US" dirty="0" smtClean="0"/>
              <a:t>May limit pathogen spread</a:t>
            </a:r>
          </a:p>
          <a:p>
            <a:pPr lvl="1"/>
            <a:endParaRPr lang="en-US" dirty="0" smtClean="0"/>
          </a:p>
          <a:p>
            <a:pPr marL="457200" lvl="1" indent="0">
              <a:buNone/>
            </a:pPr>
            <a:endParaRPr lang="en-US" dirty="0" smtClean="0"/>
          </a:p>
        </p:txBody>
      </p:sp>
    </p:spTree>
    <p:extLst>
      <p:ext uri="{BB962C8B-B14F-4D97-AF65-F5344CB8AC3E}">
        <p14:creationId xmlns:p14="http://schemas.microsoft.com/office/powerpoint/2010/main" val="1965893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9026" y="1850058"/>
            <a:ext cx="3232338" cy="2017821"/>
          </a:xfrm>
          <a:prstGeom prst="rect">
            <a:avLst/>
          </a:prstGeom>
          <a:ln>
            <a:noFill/>
          </a:ln>
        </p:spPr>
      </p:pic>
      <p:sp>
        <p:nvSpPr>
          <p:cNvPr id="2" name="Title 1"/>
          <p:cNvSpPr>
            <a:spLocks noGrp="1"/>
          </p:cNvSpPr>
          <p:nvPr>
            <p:ph type="title"/>
          </p:nvPr>
        </p:nvSpPr>
        <p:spPr/>
        <p:txBody>
          <a:bodyPr/>
          <a:lstStyle/>
          <a:p>
            <a:pPr algn="ctr"/>
            <a:r>
              <a:rPr lang="en-US" dirty="0" smtClean="0"/>
              <a:t>Protracted bacterial bronchitis (PBB)</a:t>
            </a:r>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320" y="1709576"/>
            <a:ext cx="1427827" cy="1906149"/>
          </a:xfrm>
          <a:prstGeom prst="rect">
            <a:avLst/>
          </a:prstGeom>
        </p:spPr>
      </p:pic>
      <p:sp>
        <p:nvSpPr>
          <p:cNvPr id="5" name="TextBox 4"/>
          <p:cNvSpPr txBox="1"/>
          <p:nvPr/>
        </p:nvSpPr>
        <p:spPr>
          <a:xfrm>
            <a:off x="2182419" y="1690688"/>
            <a:ext cx="3040572" cy="4801314"/>
          </a:xfrm>
          <a:prstGeom prst="rect">
            <a:avLst/>
          </a:prstGeom>
          <a:noFill/>
        </p:spPr>
        <p:txBody>
          <a:bodyPr wrap="square" rtlCol="0">
            <a:spAutoFit/>
          </a:bodyPr>
          <a:lstStyle/>
          <a:p>
            <a:r>
              <a:rPr lang="en-US" b="1" dirty="0" smtClean="0"/>
              <a:t>Chronic wet cough:</a:t>
            </a:r>
          </a:p>
          <a:p>
            <a:pPr marL="285750" indent="-285750">
              <a:buFont typeface="Arial" panose="020B0604020202020204" pitchFamily="34" charset="0"/>
              <a:buChar char="•"/>
            </a:pPr>
            <a:r>
              <a:rPr lang="en-US" dirty="0" smtClean="0"/>
              <a:t>10-15% of children</a:t>
            </a:r>
          </a:p>
          <a:p>
            <a:endParaRPr lang="en-US" b="1" dirty="0"/>
          </a:p>
          <a:p>
            <a:r>
              <a:rPr lang="en-US" b="1" dirty="0" smtClean="0"/>
              <a:t>Up to 40% are due to PBB</a:t>
            </a:r>
          </a:p>
          <a:p>
            <a:pPr marL="285750" indent="-285750">
              <a:buFont typeface="Arial" panose="020B0604020202020204" pitchFamily="34" charset="0"/>
              <a:buChar char="•"/>
            </a:pPr>
            <a:r>
              <a:rPr lang="en-US" dirty="0"/>
              <a:t>Absence of other causes</a:t>
            </a:r>
          </a:p>
          <a:p>
            <a:pPr marL="285750" indent="-285750">
              <a:buFont typeface="Arial" panose="020B0604020202020204" pitchFamily="34" charset="0"/>
              <a:buChar char="•"/>
            </a:pPr>
            <a:r>
              <a:rPr lang="en-US" dirty="0" smtClean="0"/>
              <a:t>Inflammation and infection of airways</a:t>
            </a:r>
          </a:p>
          <a:p>
            <a:pPr marL="285750" indent="-285750">
              <a:buFont typeface="Arial" panose="020B0604020202020204" pitchFamily="34" charset="0"/>
              <a:buChar char="•"/>
            </a:pPr>
            <a:r>
              <a:rPr lang="en-US" dirty="0" smtClean="0"/>
              <a:t>Response to 2-4 weeks of antibiotics</a:t>
            </a:r>
          </a:p>
          <a:p>
            <a:endParaRPr lang="en-US" dirty="0" smtClean="0"/>
          </a:p>
          <a:p>
            <a:pPr marL="285750" indent="-285750">
              <a:buFont typeface="Wingdings" panose="05000000000000000000" pitchFamily="2" charset="2"/>
              <a:buChar char="à"/>
            </a:pPr>
            <a:r>
              <a:rPr lang="en-US" b="1" dirty="0" smtClean="0"/>
              <a:t>? Bronchiectasis</a:t>
            </a:r>
          </a:p>
          <a:p>
            <a:pPr marL="285750" indent="-285750">
              <a:buFont typeface="Wingdings" panose="05000000000000000000" pitchFamily="2" charset="2"/>
              <a:buChar char="à"/>
            </a:pPr>
            <a:r>
              <a:rPr lang="en-US" dirty="0" smtClean="0"/>
              <a:t>Lifelong infections &amp; acquisition of AMR </a:t>
            </a:r>
          </a:p>
          <a:p>
            <a:pPr marL="285750" indent="-285750">
              <a:buFont typeface="Arial" panose="020B0604020202020204" pitchFamily="34" charset="0"/>
              <a:buChar char="•"/>
            </a:pPr>
            <a:r>
              <a:rPr lang="en-US" dirty="0" smtClean="0"/>
              <a:t>Azithromycin prophylaxis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endParaRPr lang="en-GB" dirty="0"/>
          </a:p>
        </p:txBody>
      </p:sp>
      <p:sp>
        <p:nvSpPr>
          <p:cNvPr id="7" name="TextBox 6"/>
          <p:cNvSpPr txBox="1"/>
          <p:nvPr/>
        </p:nvSpPr>
        <p:spPr>
          <a:xfrm>
            <a:off x="8326581" y="4719245"/>
            <a:ext cx="3865419" cy="1754327"/>
          </a:xfrm>
          <a:prstGeom prst="rect">
            <a:avLst/>
          </a:prstGeom>
          <a:noFill/>
        </p:spPr>
        <p:txBody>
          <a:bodyPr wrap="square" rtlCol="0">
            <a:spAutoFit/>
          </a:bodyPr>
          <a:lstStyle/>
          <a:p>
            <a:r>
              <a:rPr lang="en-GB" b="1" dirty="0" smtClean="0"/>
              <a:t>↑ respiratory bacterial pathogens</a:t>
            </a:r>
          </a:p>
          <a:p>
            <a:pPr marL="285750" indent="-285750">
              <a:buFont typeface="Arial" panose="020B0604020202020204" pitchFamily="34" charset="0"/>
              <a:buChar char="•"/>
            </a:pPr>
            <a:r>
              <a:rPr lang="en-US" i="1" dirty="0" smtClean="0"/>
              <a:t>H. </a:t>
            </a:r>
            <a:r>
              <a:rPr lang="en-US" i="1" dirty="0" err="1" smtClean="0"/>
              <a:t>influenzae</a:t>
            </a:r>
            <a:endParaRPr lang="en-US" i="1" dirty="0" smtClean="0"/>
          </a:p>
          <a:p>
            <a:pPr marL="285750" indent="-285750">
              <a:buFont typeface="Arial" panose="020B0604020202020204" pitchFamily="34" charset="0"/>
              <a:buChar char="•"/>
            </a:pPr>
            <a:r>
              <a:rPr lang="en-US" i="1" dirty="0" smtClean="0"/>
              <a:t>S. </a:t>
            </a:r>
            <a:r>
              <a:rPr lang="en-US" i="1" dirty="0" err="1" smtClean="0"/>
              <a:t>pneumoniae</a:t>
            </a:r>
            <a:endParaRPr lang="en-US" i="1" dirty="0" smtClean="0"/>
          </a:p>
          <a:p>
            <a:pPr marL="285750" indent="-285750">
              <a:buFont typeface="Arial" panose="020B0604020202020204" pitchFamily="34" charset="0"/>
              <a:buChar char="•"/>
            </a:pPr>
            <a:r>
              <a:rPr lang="en-US" i="1" dirty="0" smtClean="0"/>
              <a:t>M. </a:t>
            </a:r>
            <a:r>
              <a:rPr lang="en-US" i="1" dirty="0" err="1" smtClean="0"/>
              <a:t>catarrhalis</a:t>
            </a:r>
            <a:endParaRPr lang="en-US" dirty="0" smtClean="0"/>
          </a:p>
          <a:p>
            <a:endParaRPr lang="en-GB" dirty="0" smtClean="0"/>
          </a:p>
          <a:p>
            <a:endParaRPr lang="en-GB" dirty="0"/>
          </a:p>
        </p:txBody>
      </p:sp>
      <p:pic>
        <p:nvPicPr>
          <p:cNvPr id="9" name="Picture 8"/>
          <p:cNvPicPr>
            <a:picLocks noChangeAspect="1"/>
          </p:cNvPicPr>
          <p:nvPr/>
        </p:nvPicPr>
        <p:blipFill>
          <a:blip r:embed="rId5"/>
          <a:stretch>
            <a:fillRect/>
          </a:stretch>
        </p:blipFill>
        <p:spPr>
          <a:xfrm>
            <a:off x="8602358" y="2978395"/>
            <a:ext cx="912294" cy="1545314"/>
          </a:xfrm>
          <a:prstGeom prst="rect">
            <a:avLst/>
          </a:prstGeom>
        </p:spPr>
      </p:pic>
      <p:pic>
        <p:nvPicPr>
          <p:cNvPr id="10" name="Picture 9"/>
          <p:cNvPicPr>
            <a:picLocks noChangeAspect="1"/>
          </p:cNvPicPr>
          <p:nvPr/>
        </p:nvPicPr>
        <p:blipFill>
          <a:blip r:embed="rId6"/>
          <a:stretch>
            <a:fillRect/>
          </a:stretch>
        </p:blipFill>
        <p:spPr>
          <a:xfrm>
            <a:off x="10196063" y="5060274"/>
            <a:ext cx="1342651" cy="1350597"/>
          </a:xfrm>
          <a:prstGeom prst="rect">
            <a:avLst/>
          </a:prstGeom>
        </p:spPr>
      </p:pic>
      <p:sp>
        <p:nvSpPr>
          <p:cNvPr id="11" name="TextBox 10"/>
          <p:cNvSpPr txBox="1"/>
          <p:nvPr/>
        </p:nvSpPr>
        <p:spPr>
          <a:xfrm>
            <a:off x="5561766" y="4667120"/>
            <a:ext cx="2903585" cy="1754326"/>
          </a:xfrm>
          <a:prstGeom prst="rect">
            <a:avLst/>
          </a:prstGeom>
          <a:noFill/>
        </p:spPr>
        <p:txBody>
          <a:bodyPr wrap="square" rtlCol="0">
            <a:spAutoFit/>
          </a:bodyPr>
          <a:lstStyle/>
          <a:p>
            <a:r>
              <a:rPr lang="en-US" b="1" dirty="0" smtClean="0"/>
              <a:t>↑ Inflammation</a:t>
            </a:r>
          </a:p>
          <a:p>
            <a:pPr marL="285750" indent="-285750">
              <a:buFont typeface="Arial" panose="020B0604020202020204" pitchFamily="34" charset="0"/>
              <a:buChar char="•"/>
            </a:pPr>
            <a:r>
              <a:rPr lang="en-US" dirty="0" smtClean="0"/>
              <a:t>Neutrophilia</a:t>
            </a:r>
          </a:p>
          <a:p>
            <a:pPr marL="285750" indent="-285750">
              <a:buFont typeface="Arial" panose="020B0604020202020204" pitchFamily="34" charset="0"/>
              <a:buChar char="•"/>
            </a:pPr>
            <a:r>
              <a:rPr lang="en-US" dirty="0" smtClean="0"/>
              <a:t>IL-1</a:t>
            </a:r>
            <a:r>
              <a:rPr lang="el-GR" dirty="0" smtClean="0"/>
              <a:t>β</a:t>
            </a:r>
            <a:r>
              <a:rPr lang="en-US" dirty="0" smtClean="0"/>
              <a:t>, IL-8, IL-1 pathway cytokines</a:t>
            </a:r>
          </a:p>
          <a:p>
            <a:pPr marL="285750" indent="-285750">
              <a:buFont typeface="Arial" panose="020B0604020202020204" pitchFamily="34" charset="0"/>
              <a:buChar char="•"/>
            </a:pPr>
            <a:endParaRPr lang="en-US" b="1" dirty="0" smtClean="0"/>
          </a:p>
          <a:p>
            <a:endParaRPr lang="en-GB" dirty="0"/>
          </a:p>
        </p:txBody>
      </p:sp>
      <p:pic>
        <p:nvPicPr>
          <p:cNvPr id="12" name="Picture 11"/>
          <p:cNvPicPr>
            <a:picLocks noChangeAspect="1"/>
          </p:cNvPicPr>
          <p:nvPr/>
        </p:nvPicPr>
        <p:blipFill>
          <a:blip r:embed="rId7"/>
          <a:stretch>
            <a:fillRect/>
          </a:stretch>
        </p:blipFill>
        <p:spPr>
          <a:xfrm>
            <a:off x="8562498" y="1601220"/>
            <a:ext cx="838533" cy="1412563"/>
          </a:xfrm>
          <a:prstGeom prst="rect">
            <a:avLst/>
          </a:prstGeom>
        </p:spPr>
      </p:pic>
      <p:sp>
        <p:nvSpPr>
          <p:cNvPr id="14" name="TextBox 13"/>
          <p:cNvSpPr txBox="1"/>
          <p:nvPr/>
        </p:nvSpPr>
        <p:spPr>
          <a:xfrm>
            <a:off x="9400198" y="2202257"/>
            <a:ext cx="2135387" cy="369332"/>
          </a:xfrm>
          <a:prstGeom prst="rect">
            <a:avLst/>
          </a:prstGeom>
          <a:noFill/>
        </p:spPr>
        <p:txBody>
          <a:bodyPr wrap="square" rtlCol="0">
            <a:spAutoFit/>
          </a:bodyPr>
          <a:lstStyle/>
          <a:p>
            <a:r>
              <a:rPr lang="en-US" b="1" dirty="0" smtClean="0"/>
              <a:t>Healthy bronchiole</a:t>
            </a:r>
            <a:endParaRPr lang="en-GB" b="1" dirty="0"/>
          </a:p>
        </p:txBody>
      </p:sp>
      <p:sp>
        <p:nvSpPr>
          <p:cNvPr id="16" name="TextBox 15"/>
          <p:cNvSpPr txBox="1"/>
          <p:nvPr/>
        </p:nvSpPr>
        <p:spPr>
          <a:xfrm>
            <a:off x="5215214" y="6271923"/>
            <a:ext cx="4830948" cy="400110"/>
          </a:xfrm>
          <a:prstGeom prst="rect">
            <a:avLst/>
          </a:prstGeom>
          <a:noFill/>
        </p:spPr>
        <p:txBody>
          <a:bodyPr wrap="square" rtlCol="0">
            <a:spAutoFit/>
          </a:bodyPr>
          <a:lstStyle/>
          <a:p>
            <a:pPr fontAlgn="base"/>
            <a:r>
              <a:rPr lang="en-US" sz="1000" dirty="0" smtClean="0"/>
              <a:t>Reference: A</a:t>
            </a:r>
            <a:r>
              <a:rPr lang="en-US" sz="1000" dirty="0"/>
              <a:t>. Kantar et al. </a:t>
            </a:r>
            <a:r>
              <a:rPr lang="en-GB" sz="1000" dirty="0" smtClean="0"/>
              <a:t>ERS </a:t>
            </a:r>
            <a:r>
              <a:rPr lang="en-GB" sz="1000" dirty="0"/>
              <a:t>statement on protracted bacterial bronchitis in children</a:t>
            </a:r>
          </a:p>
          <a:p>
            <a:pPr fontAlgn="base"/>
            <a:r>
              <a:rPr lang="en-GB" sz="1000" dirty="0" smtClean="0"/>
              <a:t>European </a:t>
            </a:r>
            <a:r>
              <a:rPr lang="en-GB" sz="1000" dirty="0"/>
              <a:t>Respiratory Journal Aug 2017, 50 (2) </a:t>
            </a:r>
          </a:p>
        </p:txBody>
      </p:sp>
      <p:cxnSp>
        <p:nvCxnSpPr>
          <p:cNvPr id="8" name="Straight Arrow Connector 7"/>
          <p:cNvCxnSpPr/>
          <p:nvPr/>
        </p:nvCxnSpPr>
        <p:spPr>
          <a:xfrm flipV="1">
            <a:off x="5787744" y="2210803"/>
            <a:ext cx="2662435" cy="402903"/>
          </a:xfrm>
          <a:prstGeom prst="straightConnector1">
            <a:avLst/>
          </a:prstGeom>
          <a:ln w="12700" cmpd="sng">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flipH="1">
            <a:off x="7359093" y="4108264"/>
            <a:ext cx="1158030" cy="821653"/>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sp>
        <p:nvSpPr>
          <p:cNvPr id="18" name="TextBox 17"/>
          <p:cNvSpPr txBox="1"/>
          <p:nvPr/>
        </p:nvSpPr>
        <p:spPr>
          <a:xfrm>
            <a:off x="9381519" y="3225805"/>
            <a:ext cx="1787236" cy="369332"/>
          </a:xfrm>
          <a:prstGeom prst="rect">
            <a:avLst/>
          </a:prstGeom>
          <a:noFill/>
        </p:spPr>
        <p:txBody>
          <a:bodyPr wrap="square" rtlCol="0">
            <a:spAutoFit/>
          </a:bodyPr>
          <a:lstStyle/>
          <a:p>
            <a:r>
              <a:rPr lang="en-US" b="1" dirty="0" smtClean="0"/>
              <a:t>PBB bronchiole</a:t>
            </a:r>
            <a:endParaRPr lang="en-GB" b="1" dirty="0"/>
          </a:p>
        </p:txBody>
      </p:sp>
      <p:cxnSp>
        <p:nvCxnSpPr>
          <p:cNvPr id="22" name="Straight Arrow Connector 21"/>
          <p:cNvCxnSpPr>
            <a:stCxn id="27" idx="6"/>
          </p:cNvCxnSpPr>
          <p:nvPr/>
        </p:nvCxnSpPr>
        <p:spPr>
          <a:xfrm>
            <a:off x="6997700" y="3155950"/>
            <a:ext cx="1538102" cy="429445"/>
          </a:xfrm>
          <a:prstGeom prst="straightConnector1">
            <a:avLst/>
          </a:prstGeom>
          <a:ln w="12700" cmpd="sng">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9603418" y="4223317"/>
            <a:ext cx="576038" cy="333121"/>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sp>
        <p:nvSpPr>
          <p:cNvPr id="15" name="Freeform 14"/>
          <p:cNvSpPr/>
          <p:nvPr/>
        </p:nvSpPr>
        <p:spPr>
          <a:xfrm>
            <a:off x="6756400" y="2946400"/>
            <a:ext cx="209561" cy="234950"/>
          </a:xfrm>
          <a:custGeom>
            <a:avLst/>
            <a:gdLst>
              <a:gd name="connsiteX0" fmla="*/ 0 w 209561"/>
              <a:gd name="connsiteY0" fmla="*/ 0 h 234950"/>
              <a:gd name="connsiteX1" fmla="*/ 0 w 209561"/>
              <a:gd name="connsiteY1" fmla="*/ 0 h 234950"/>
              <a:gd name="connsiteX2" fmla="*/ 19050 w 209561"/>
              <a:gd name="connsiteY2" fmla="*/ 50800 h 234950"/>
              <a:gd name="connsiteX3" fmla="*/ 44450 w 209561"/>
              <a:gd name="connsiteY3" fmla="*/ 88900 h 234950"/>
              <a:gd name="connsiteX4" fmla="*/ 57150 w 209561"/>
              <a:gd name="connsiteY4" fmla="*/ 107950 h 234950"/>
              <a:gd name="connsiteX5" fmla="*/ 63500 w 209561"/>
              <a:gd name="connsiteY5" fmla="*/ 127000 h 234950"/>
              <a:gd name="connsiteX6" fmla="*/ 88900 w 209561"/>
              <a:gd name="connsiteY6" fmla="*/ 165100 h 234950"/>
              <a:gd name="connsiteX7" fmla="*/ 107950 w 209561"/>
              <a:gd name="connsiteY7" fmla="*/ 171450 h 234950"/>
              <a:gd name="connsiteX8" fmla="*/ 152400 w 209561"/>
              <a:gd name="connsiteY8" fmla="*/ 196850 h 234950"/>
              <a:gd name="connsiteX9" fmla="*/ 171450 w 209561"/>
              <a:gd name="connsiteY9" fmla="*/ 203200 h 234950"/>
              <a:gd name="connsiteX10" fmla="*/ 209550 w 209561"/>
              <a:gd name="connsiteY10" fmla="*/ 234950 h 234950"/>
              <a:gd name="connsiteX11" fmla="*/ 209550 w 209561"/>
              <a:gd name="connsiteY11" fmla="*/ 234950 h 23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561" h="234950">
                <a:moveTo>
                  <a:pt x="0" y="0"/>
                </a:moveTo>
                <a:lnTo>
                  <a:pt x="0" y="0"/>
                </a:lnTo>
                <a:cubicBezTo>
                  <a:pt x="6350" y="16933"/>
                  <a:pt x="10962" y="34624"/>
                  <a:pt x="19050" y="50800"/>
                </a:cubicBezTo>
                <a:cubicBezTo>
                  <a:pt x="25876" y="64452"/>
                  <a:pt x="35983" y="76200"/>
                  <a:pt x="44450" y="88900"/>
                </a:cubicBezTo>
                <a:cubicBezTo>
                  <a:pt x="48683" y="95250"/>
                  <a:pt x="54737" y="100710"/>
                  <a:pt x="57150" y="107950"/>
                </a:cubicBezTo>
                <a:cubicBezTo>
                  <a:pt x="59267" y="114300"/>
                  <a:pt x="60249" y="121149"/>
                  <a:pt x="63500" y="127000"/>
                </a:cubicBezTo>
                <a:cubicBezTo>
                  <a:pt x="70913" y="140343"/>
                  <a:pt x="74420" y="160273"/>
                  <a:pt x="88900" y="165100"/>
                </a:cubicBezTo>
                <a:cubicBezTo>
                  <a:pt x="95250" y="167217"/>
                  <a:pt x="101963" y="168457"/>
                  <a:pt x="107950" y="171450"/>
                </a:cubicBezTo>
                <a:cubicBezTo>
                  <a:pt x="171723" y="203336"/>
                  <a:pt x="74472" y="163452"/>
                  <a:pt x="152400" y="196850"/>
                </a:cubicBezTo>
                <a:cubicBezTo>
                  <a:pt x="158552" y="199487"/>
                  <a:pt x="165599" y="199949"/>
                  <a:pt x="171450" y="203200"/>
                </a:cubicBezTo>
                <a:cubicBezTo>
                  <a:pt x="211311" y="225345"/>
                  <a:pt x="209550" y="213951"/>
                  <a:pt x="209550" y="234950"/>
                </a:cubicBezTo>
                <a:lnTo>
                  <a:pt x="209550" y="234950"/>
                </a:lnTo>
              </a:path>
            </a:pathLst>
          </a:custGeom>
          <a:solidFill>
            <a:srgbClr val="008000"/>
          </a:solidFill>
          <a:ln w="28575" cmpd="sng">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6794500" y="2971800"/>
            <a:ext cx="190500" cy="171450"/>
          </a:xfrm>
          <a:custGeom>
            <a:avLst/>
            <a:gdLst>
              <a:gd name="connsiteX0" fmla="*/ 0 w 190500"/>
              <a:gd name="connsiteY0" fmla="*/ 0 h 171450"/>
              <a:gd name="connsiteX1" fmla="*/ 0 w 190500"/>
              <a:gd name="connsiteY1" fmla="*/ 0 h 171450"/>
              <a:gd name="connsiteX2" fmla="*/ 38100 w 190500"/>
              <a:gd name="connsiteY2" fmla="*/ 69850 h 171450"/>
              <a:gd name="connsiteX3" fmla="*/ 57150 w 190500"/>
              <a:gd name="connsiteY3" fmla="*/ 82550 h 171450"/>
              <a:gd name="connsiteX4" fmla="*/ 101600 w 190500"/>
              <a:gd name="connsiteY4" fmla="*/ 127000 h 171450"/>
              <a:gd name="connsiteX5" fmla="*/ 152400 w 190500"/>
              <a:gd name="connsiteY5" fmla="*/ 158750 h 171450"/>
              <a:gd name="connsiteX6" fmla="*/ 171450 w 190500"/>
              <a:gd name="connsiteY6" fmla="*/ 165100 h 171450"/>
              <a:gd name="connsiteX7" fmla="*/ 190500 w 190500"/>
              <a:gd name="connsiteY7" fmla="*/ 171450 h 171450"/>
              <a:gd name="connsiteX8" fmla="*/ 120650 w 190500"/>
              <a:gd name="connsiteY8" fmla="*/ 152400 h 171450"/>
              <a:gd name="connsiteX9" fmla="*/ 120650 w 190500"/>
              <a:gd name="connsiteY9" fmla="*/ 15240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 h="171450">
                <a:moveTo>
                  <a:pt x="0" y="0"/>
                </a:moveTo>
                <a:lnTo>
                  <a:pt x="0" y="0"/>
                </a:lnTo>
                <a:cubicBezTo>
                  <a:pt x="35" y="70"/>
                  <a:pt x="26499" y="58249"/>
                  <a:pt x="38100" y="69850"/>
                </a:cubicBezTo>
                <a:cubicBezTo>
                  <a:pt x="43496" y="75246"/>
                  <a:pt x="50800" y="78317"/>
                  <a:pt x="57150" y="82550"/>
                </a:cubicBezTo>
                <a:cubicBezTo>
                  <a:pt x="86263" y="126219"/>
                  <a:pt x="68070" y="115823"/>
                  <a:pt x="101600" y="127000"/>
                </a:cubicBezTo>
                <a:cubicBezTo>
                  <a:pt x="121726" y="157189"/>
                  <a:pt x="107060" y="143637"/>
                  <a:pt x="152400" y="158750"/>
                </a:cubicBezTo>
                <a:lnTo>
                  <a:pt x="171450" y="165100"/>
                </a:lnTo>
                <a:lnTo>
                  <a:pt x="190500" y="171450"/>
                </a:lnTo>
                <a:lnTo>
                  <a:pt x="120650" y="152400"/>
                </a:lnTo>
                <a:lnTo>
                  <a:pt x="120650" y="152400"/>
                </a:lnTo>
              </a:path>
            </a:pathLst>
          </a:custGeom>
          <a:ln>
            <a:solidFill>
              <a:srgbClr val="00009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rot="281921">
            <a:off x="6743700" y="2997200"/>
            <a:ext cx="215900" cy="171450"/>
          </a:xfrm>
          <a:custGeom>
            <a:avLst/>
            <a:gdLst>
              <a:gd name="connsiteX0" fmla="*/ 0 w 215900"/>
              <a:gd name="connsiteY0" fmla="*/ 0 h 171450"/>
              <a:gd name="connsiteX1" fmla="*/ 0 w 215900"/>
              <a:gd name="connsiteY1" fmla="*/ 0 h 171450"/>
              <a:gd name="connsiteX2" fmla="*/ 19050 w 215900"/>
              <a:gd name="connsiteY2" fmla="*/ 50800 h 171450"/>
              <a:gd name="connsiteX3" fmla="*/ 38100 w 215900"/>
              <a:gd name="connsiteY3" fmla="*/ 63500 h 171450"/>
              <a:gd name="connsiteX4" fmla="*/ 44450 w 215900"/>
              <a:gd name="connsiteY4" fmla="*/ 82550 h 171450"/>
              <a:gd name="connsiteX5" fmla="*/ 82550 w 215900"/>
              <a:gd name="connsiteY5" fmla="*/ 95250 h 171450"/>
              <a:gd name="connsiteX6" fmla="*/ 120650 w 215900"/>
              <a:gd name="connsiteY6" fmla="*/ 120650 h 171450"/>
              <a:gd name="connsiteX7" fmla="*/ 158750 w 215900"/>
              <a:gd name="connsiteY7" fmla="*/ 146050 h 171450"/>
              <a:gd name="connsiteX8" fmla="*/ 196850 w 215900"/>
              <a:gd name="connsiteY8" fmla="*/ 158750 h 171450"/>
              <a:gd name="connsiteX9" fmla="*/ 215900 w 215900"/>
              <a:gd name="connsiteY9" fmla="*/ 171450 h 171450"/>
              <a:gd name="connsiteX10" fmla="*/ 120650 w 215900"/>
              <a:gd name="connsiteY10" fmla="*/ 152400 h 171450"/>
              <a:gd name="connsiteX11" fmla="*/ 120650 w 215900"/>
              <a:gd name="connsiteY11" fmla="*/ 15240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5900" h="171450">
                <a:moveTo>
                  <a:pt x="0" y="0"/>
                </a:moveTo>
                <a:lnTo>
                  <a:pt x="0" y="0"/>
                </a:lnTo>
                <a:cubicBezTo>
                  <a:pt x="6350" y="16933"/>
                  <a:pt x="9745" y="35292"/>
                  <a:pt x="19050" y="50800"/>
                </a:cubicBezTo>
                <a:cubicBezTo>
                  <a:pt x="22977" y="57344"/>
                  <a:pt x="33332" y="57541"/>
                  <a:pt x="38100" y="63500"/>
                </a:cubicBezTo>
                <a:cubicBezTo>
                  <a:pt x="42281" y="68727"/>
                  <a:pt x="39003" y="78659"/>
                  <a:pt x="44450" y="82550"/>
                </a:cubicBezTo>
                <a:cubicBezTo>
                  <a:pt x="55343" y="90331"/>
                  <a:pt x="82550" y="95250"/>
                  <a:pt x="82550" y="95250"/>
                </a:cubicBezTo>
                <a:cubicBezTo>
                  <a:pt x="124827" y="137527"/>
                  <a:pt x="79296" y="97675"/>
                  <a:pt x="120650" y="120650"/>
                </a:cubicBezTo>
                <a:cubicBezTo>
                  <a:pt x="133993" y="128063"/>
                  <a:pt x="144270" y="141223"/>
                  <a:pt x="158750" y="146050"/>
                </a:cubicBezTo>
                <a:cubicBezTo>
                  <a:pt x="171450" y="150283"/>
                  <a:pt x="185711" y="151324"/>
                  <a:pt x="196850" y="158750"/>
                </a:cubicBezTo>
                <a:lnTo>
                  <a:pt x="215900" y="171450"/>
                </a:lnTo>
                <a:lnTo>
                  <a:pt x="120650" y="152400"/>
                </a:lnTo>
                <a:lnTo>
                  <a:pt x="120650" y="152400"/>
                </a:lnTo>
              </a:path>
            </a:pathLst>
          </a:custGeom>
          <a:ln>
            <a:solidFill>
              <a:srgbClr val="00009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Oval 24"/>
          <p:cNvSpPr/>
          <p:nvPr/>
        </p:nvSpPr>
        <p:spPr>
          <a:xfrm>
            <a:off x="5695950" y="2559050"/>
            <a:ext cx="101600" cy="114300"/>
          </a:xfrm>
          <a:prstGeom prst="ellipse">
            <a:avLst/>
          </a:prstGeom>
          <a:no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6896100" y="3098800"/>
            <a:ext cx="101600" cy="114300"/>
          </a:xfrm>
          <a:prstGeom prst="ellipse">
            <a:avLst/>
          </a:prstGeom>
          <a:no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Picture 6" descr="export--341630042.pdf"/>
          <p:cNvPicPr>
            <a:picLocks noChangeAspect="1"/>
          </p:cNvPicPr>
          <p:nvPr/>
        </p:nvPicPr>
        <p:blipFill rotWithShape="1">
          <a:blip r:embed="rId8">
            <a:extLst>
              <a:ext uri="{28A0092B-C50C-407E-A947-70E740481C1C}">
                <a14:useLocalDpi xmlns:a14="http://schemas.microsoft.com/office/drawing/2010/main" val="0"/>
              </a:ext>
            </a:extLst>
          </a:blip>
          <a:srcRect l="53386" t="75522" r="27664" b="13344"/>
          <a:stretch/>
        </p:blipFill>
        <p:spPr bwMode="auto">
          <a:xfrm>
            <a:off x="266700" y="4572000"/>
            <a:ext cx="1803400" cy="149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8265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
                                            <p:txEl>
                                              <p:pRg st="8" end="8"/>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4" grpId="0"/>
      <p:bldP spid="16" grpId="0"/>
      <p:bldP spid="18" grpId="0"/>
      <p:bldP spid="15" grpId="0" animBg="1"/>
      <p:bldP spid="19" grpId="0" animBg="1"/>
      <p:bldP spid="20" grpId="0" animBg="1"/>
      <p:bldP spid="25"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Study hypothesis and aims</a:t>
            </a:r>
            <a:endParaRPr lang="en-GB" b="1" dirty="0"/>
          </a:p>
        </p:txBody>
      </p:sp>
      <p:sp>
        <p:nvSpPr>
          <p:cNvPr id="4" name="Content Placeholder 3"/>
          <p:cNvSpPr>
            <a:spLocks noGrp="1"/>
          </p:cNvSpPr>
          <p:nvPr>
            <p:ph sz="half" idx="1"/>
          </p:nvPr>
        </p:nvSpPr>
        <p:spPr>
          <a:xfrm>
            <a:off x="566922" y="1566718"/>
            <a:ext cx="10493733" cy="1601833"/>
          </a:xfrm>
        </p:spPr>
        <p:txBody>
          <a:bodyPr>
            <a:normAutofit/>
          </a:bodyPr>
          <a:lstStyle/>
          <a:p>
            <a:pPr marL="0" indent="0">
              <a:buNone/>
            </a:pPr>
            <a:r>
              <a:rPr lang="en-US" sz="3200" b="1" dirty="0" smtClean="0"/>
              <a:t>Hypothesis</a:t>
            </a:r>
          </a:p>
          <a:p>
            <a:pPr marL="0" indent="0">
              <a:buNone/>
            </a:pPr>
            <a:r>
              <a:rPr lang="en-US" dirty="0" smtClean="0"/>
              <a:t>Children with PBB exposed to prophylactic azithromycin will develop macrolide resistant airway flora</a:t>
            </a:r>
          </a:p>
          <a:p>
            <a:pPr marL="514350" indent="-514350">
              <a:buFont typeface="+mj-lt"/>
              <a:buAutoNum type="arabicPeriod"/>
            </a:pPr>
            <a:endParaRPr lang="en-US" dirty="0"/>
          </a:p>
          <a:p>
            <a:pPr marL="0" indent="0">
              <a:buNone/>
            </a:pPr>
            <a:endParaRPr lang="en-US" dirty="0" smtClean="0"/>
          </a:p>
          <a:p>
            <a:pPr marL="514350" indent="-514350">
              <a:buFont typeface="+mj-lt"/>
              <a:buAutoNum type="arabicPeriod"/>
            </a:pPr>
            <a:endParaRPr lang="en-US" dirty="0"/>
          </a:p>
        </p:txBody>
      </p:sp>
      <p:sp>
        <p:nvSpPr>
          <p:cNvPr id="5" name="Content Placeholder 4"/>
          <p:cNvSpPr>
            <a:spLocks noGrp="1"/>
          </p:cNvSpPr>
          <p:nvPr>
            <p:ph sz="half" idx="2"/>
          </p:nvPr>
        </p:nvSpPr>
        <p:spPr>
          <a:xfrm>
            <a:off x="567214" y="3083182"/>
            <a:ext cx="10724933" cy="4351338"/>
          </a:xfrm>
        </p:spPr>
        <p:txBody>
          <a:bodyPr>
            <a:normAutofit/>
          </a:bodyPr>
          <a:lstStyle/>
          <a:p>
            <a:pPr marL="0" indent="0">
              <a:buNone/>
            </a:pPr>
            <a:r>
              <a:rPr lang="en-US" sz="3200" b="1" dirty="0" smtClean="0"/>
              <a:t>Aims</a:t>
            </a:r>
            <a:endParaRPr lang="en-GB" sz="3200" dirty="0" smtClean="0"/>
          </a:p>
          <a:p>
            <a:pPr marL="514350" indent="-514350">
              <a:buFont typeface="+mj-lt"/>
              <a:buAutoNum type="arabicPeriod"/>
            </a:pPr>
            <a:r>
              <a:rPr lang="en-GB" dirty="0" smtClean="0"/>
              <a:t>Undertake a pilot </a:t>
            </a:r>
            <a:r>
              <a:rPr lang="en-GB" dirty="0"/>
              <a:t>study </a:t>
            </a:r>
            <a:r>
              <a:rPr lang="en-GB" dirty="0" smtClean="0"/>
              <a:t>to assess feasibility of sample collection</a:t>
            </a:r>
          </a:p>
          <a:p>
            <a:pPr marL="514350" indent="-514350">
              <a:buFont typeface="+mj-lt"/>
              <a:buAutoNum type="arabicPeriod"/>
            </a:pPr>
            <a:r>
              <a:rPr lang="en-US" dirty="0" smtClean="0"/>
              <a:t>Assess the </a:t>
            </a:r>
            <a:r>
              <a:rPr lang="en-US" dirty="0"/>
              <a:t>resistance patterns in the nasal flora of children prescribed prophylactic azithromycin for PBB </a:t>
            </a:r>
            <a:endParaRPr lang="en-US" dirty="0" smtClean="0"/>
          </a:p>
          <a:p>
            <a:pPr marL="514350" indent="-514350">
              <a:buFont typeface="+mj-lt"/>
              <a:buAutoNum type="arabicPeriod"/>
            </a:pPr>
            <a:r>
              <a:rPr lang="en-US" dirty="0" smtClean="0"/>
              <a:t>Conduct parental interviews to </a:t>
            </a:r>
            <a:r>
              <a:rPr lang="en-US" dirty="0"/>
              <a:t>explore the parental experience of having a child who is prescribed long term prophylactic </a:t>
            </a:r>
            <a:r>
              <a:rPr lang="en-US" dirty="0" smtClean="0"/>
              <a:t>antibiotics</a:t>
            </a:r>
          </a:p>
          <a:p>
            <a:pPr marL="0" indent="0">
              <a:buNone/>
            </a:pPr>
            <a:endParaRPr lang="en-US" dirty="0" smtClean="0"/>
          </a:p>
          <a:p>
            <a:pPr lvl="1"/>
            <a:endParaRPr lang="en-GB" dirty="0"/>
          </a:p>
          <a:p>
            <a:pPr marL="514350" indent="-514350">
              <a:buFont typeface="+mj-lt"/>
              <a:buAutoNum type="arabicPeriod"/>
            </a:pPr>
            <a:endParaRPr lang="en-GB" dirty="0"/>
          </a:p>
        </p:txBody>
      </p:sp>
    </p:spTree>
    <p:extLst>
      <p:ext uri="{BB962C8B-B14F-4D97-AF65-F5344CB8AC3E}">
        <p14:creationId xmlns:p14="http://schemas.microsoft.com/office/powerpoint/2010/main" val="973640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GB" dirty="0"/>
          </a:p>
        </p:txBody>
      </p:sp>
      <p:sp>
        <p:nvSpPr>
          <p:cNvPr id="3" name="Content Placeholder 2"/>
          <p:cNvSpPr>
            <a:spLocks noGrp="1"/>
          </p:cNvSpPr>
          <p:nvPr>
            <p:ph sz="half" idx="1"/>
          </p:nvPr>
        </p:nvSpPr>
        <p:spPr>
          <a:xfrm>
            <a:off x="530221" y="1689071"/>
            <a:ext cx="5326871" cy="4487892"/>
          </a:xfrm>
        </p:spPr>
        <p:txBody>
          <a:bodyPr>
            <a:normAutofit fontScale="92500" lnSpcReduction="20000"/>
          </a:bodyPr>
          <a:lstStyle/>
          <a:p>
            <a:r>
              <a:rPr lang="en-US" dirty="0" smtClean="0"/>
              <a:t>Sheffield Children’s Hospital</a:t>
            </a:r>
          </a:p>
          <a:p>
            <a:pPr lvl="1"/>
            <a:r>
              <a:rPr lang="en-US" dirty="0" smtClean="0"/>
              <a:t>Ethical approval obtained</a:t>
            </a:r>
          </a:p>
          <a:p>
            <a:pPr lvl="1"/>
            <a:r>
              <a:rPr lang="en-US" dirty="0" smtClean="0"/>
              <a:t>Prospective, single </a:t>
            </a:r>
            <a:r>
              <a:rPr lang="en-US" dirty="0" err="1" smtClean="0"/>
              <a:t>centre</a:t>
            </a:r>
            <a:r>
              <a:rPr lang="en-US" dirty="0" smtClean="0"/>
              <a:t>, observational study</a:t>
            </a:r>
          </a:p>
          <a:p>
            <a:pPr lvl="1"/>
            <a:endParaRPr lang="en-US" dirty="0" smtClean="0"/>
          </a:p>
          <a:p>
            <a:r>
              <a:rPr lang="en-US" dirty="0" smtClean="0"/>
              <a:t>Recruitment</a:t>
            </a:r>
          </a:p>
          <a:p>
            <a:pPr lvl="1"/>
            <a:r>
              <a:rPr lang="en-US" dirty="0" smtClean="0"/>
              <a:t>Children 2-10yrs</a:t>
            </a:r>
          </a:p>
          <a:p>
            <a:pPr lvl="1"/>
            <a:r>
              <a:rPr lang="en-US" dirty="0" smtClean="0"/>
              <a:t>Diagnosis of PBB past 12 months</a:t>
            </a:r>
          </a:p>
          <a:p>
            <a:pPr lvl="1"/>
            <a:r>
              <a:rPr lang="en-US" dirty="0" smtClean="0"/>
              <a:t>10 = Azithromycin prophylaxis</a:t>
            </a:r>
          </a:p>
          <a:p>
            <a:pPr lvl="1"/>
            <a:r>
              <a:rPr lang="en-US" dirty="0" smtClean="0"/>
              <a:t>10 = No azithromycin (control)</a:t>
            </a:r>
          </a:p>
          <a:p>
            <a:pPr lvl="1"/>
            <a:endParaRPr lang="en-US" dirty="0"/>
          </a:p>
          <a:p>
            <a:r>
              <a:rPr lang="en-US" dirty="0"/>
              <a:t>Adherence to azithromycin</a:t>
            </a:r>
          </a:p>
          <a:p>
            <a:pPr lvl="1"/>
            <a:r>
              <a:rPr lang="en-US" dirty="0"/>
              <a:t>Self reported diary</a:t>
            </a:r>
          </a:p>
          <a:p>
            <a:pPr lvl="1"/>
            <a:endParaRPr lang="en-US" dirty="0" smtClean="0"/>
          </a:p>
          <a:p>
            <a:pPr lvl="1"/>
            <a:endParaRPr lang="en-US" dirty="0"/>
          </a:p>
          <a:p>
            <a:pPr marL="0" indent="0">
              <a:buNone/>
            </a:pPr>
            <a:endParaRPr lang="en-GB" dirty="0"/>
          </a:p>
        </p:txBody>
      </p:sp>
      <p:sp>
        <p:nvSpPr>
          <p:cNvPr id="6" name="Content Placeholder 5"/>
          <p:cNvSpPr>
            <a:spLocks noGrp="1"/>
          </p:cNvSpPr>
          <p:nvPr>
            <p:ph sz="half" idx="2"/>
          </p:nvPr>
        </p:nvSpPr>
        <p:spPr>
          <a:xfrm>
            <a:off x="6234120" y="1825625"/>
            <a:ext cx="5181600" cy="4351338"/>
          </a:xfrm>
        </p:spPr>
        <p:txBody>
          <a:bodyPr>
            <a:normAutofit fontScale="92500" lnSpcReduction="20000"/>
          </a:bodyPr>
          <a:lstStyle/>
          <a:p>
            <a:endParaRPr lang="en-US" dirty="0" smtClean="0"/>
          </a:p>
          <a:p>
            <a:pPr marL="0" indent="0">
              <a:buNone/>
            </a:pPr>
            <a:endParaRPr lang="en-US" dirty="0" smtClean="0"/>
          </a:p>
          <a:p>
            <a:pPr marL="0" indent="0">
              <a:buNone/>
            </a:pPr>
            <a:endParaRPr lang="en-US" dirty="0" smtClean="0"/>
          </a:p>
          <a:p>
            <a:r>
              <a:rPr lang="en-US" dirty="0" smtClean="0"/>
              <a:t>Deep Nasopharyngeal swabs</a:t>
            </a:r>
          </a:p>
          <a:p>
            <a:pPr lvl="1"/>
            <a:r>
              <a:rPr lang="en-US" dirty="0" smtClean="0"/>
              <a:t>3 monthly over 12 month period</a:t>
            </a:r>
          </a:p>
          <a:p>
            <a:pPr lvl="1"/>
            <a:r>
              <a:rPr lang="en-US" dirty="0" smtClean="0"/>
              <a:t>Culture respiratory pathogens</a:t>
            </a:r>
          </a:p>
          <a:p>
            <a:pPr lvl="1"/>
            <a:r>
              <a:rPr lang="en-US" dirty="0" smtClean="0"/>
              <a:t>Susceptibility testing – azithromycin</a:t>
            </a:r>
          </a:p>
          <a:p>
            <a:pPr lvl="1"/>
            <a:endParaRPr lang="en-US" dirty="0" smtClean="0"/>
          </a:p>
          <a:p>
            <a:r>
              <a:rPr lang="en-US" dirty="0" smtClean="0"/>
              <a:t>Phenomenological </a:t>
            </a:r>
            <a:r>
              <a:rPr lang="en-US" dirty="0"/>
              <a:t>study (‘antibiotic appetite’)</a:t>
            </a:r>
          </a:p>
          <a:p>
            <a:pPr lvl="1"/>
            <a:r>
              <a:rPr lang="en-US" dirty="0"/>
              <a:t>Interview 15 parents in </a:t>
            </a:r>
            <a:r>
              <a:rPr lang="en-US" dirty="0" smtClean="0"/>
              <a:t>study</a:t>
            </a:r>
          </a:p>
          <a:p>
            <a:pPr lvl="1"/>
            <a:r>
              <a:rPr lang="en-US" dirty="0" smtClean="0"/>
              <a:t>Semi structured – 45 minutes</a:t>
            </a:r>
          </a:p>
          <a:p>
            <a:pPr lvl="2"/>
            <a:endParaRPr lang="en-US" dirty="0" smtClean="0"/>
          </a:p>
          <a:p>
            <a:pPr lvl="1"/>
            <a:endParaRPr lang="en-US" dirty="0" smtClean="0"/>
          </a:p>
          <a:p>
            <a:endParaRPr lang="en-US" dirty="0"/>
          </a:p>
          <a:p>
            <a:endParaRPr lang="en-US" dirty="0" smtClean="0"/>
          </a:p>
          <a:p>
            <a:endParaRPr lang="en-GB" dirty="0"/>
          </a:p>
        </p:txBody>
      </p:sp>
      <p:pic>
        <p:nvPicPr>
          <p:cNvPr id="8" name="Picture 7"/>
          <p:cNvPicPr>
            <a:picLocks noChangeAspect="1"/>
          </p:cNvPicPr>
          <p:nvPr/>
        </p:nvPicPr>
        <p:blipFill>
          <a:blip r:embed="rId3"/>
          <a:stretch>
            <a:fillRect/>
          </a:stretch>
        </p:blipFill>
        <p:spPr>
          <a:xfrm>
            <a:off x="6924881" y="504415"/>
            <a:ext cx="1585097" cy="1914310"/>
          </a:xfrm>
          <a:prstGeom prst="rect">
            <a:avLst/>
          </a:prstGeom>
        </p:spPr>
      </p:pic>
      <p:pic>
        <p:nvPicPr>
          <p:cNvPr id="9" name="Picture 8"/>
          <p:cNvPicPr>
            <a:picLocks noChangeAspect="1"/>
          </p:cNvPicPr>
          <p:nvPr/>
        </p:nvPicPr>
        <p:blipFill>
          <a:blip r:embed="rId4"/>
          <a:stretch>
            <a:fillRect/>
          </a:stretch>
        </p:blipFill>
        <p:spPr>
          <a:xfrm rot="14615076">
            <a:off x="8676372" y="1495125"/>
            <a:ext cx="977444" cy="977444"/>
          </a:xfrm>
          <a:prstGeom prst="rect">
            <a:avLst/>
          </a:prstGeom>
        </p:spPr>
      </p:pic>
      <p:sp>
        <p:nvSpPr>
          <p:cNvPr id="4" name="Oval 3"/>
          <p:cNvSpPr/>
          <p:nvPr/>
        </p:nvSpPr>
        <p:spPr>
          <a:xfrm>
            <a:off x="9460732" y="2154115"/>
            <a:ext cx="239653" cy="26461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348922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Recruitment</a:t>
            </a:r>
            <a:endParaRPr lang="en-GB" sz="3600" dirty="0"/>
          </a:p>
        </p:txBody>
      </p:sp>
      <p:sp>
        <p:nvSpPr>
          <p:cNvPr id="4" name="Content Placeholder 3"/>
          <p:cNvSpPr>
            <a:spLocks noGrp="1"/>
          </p:cNvSpPr>
          <p:nvPr>
            <p:ph sz="half" idx="2"/>
          </p:nvPr>
        </p:nvSpPr>
        <p:spPr>
          <a:xfrm>
            <a:off x="6251675" y="790672"/>
            <a:ext cx="6079046" cy="4351338"/>
          </a:xfrm>
        </p:spPr>
        <p:txBody>
          <a:bodyPr>
            <a:normAutofit/>
          </a:bodyPr>
          <a:lstStyle/>
          <a:p>
            <a:pPr marL="0" indent="0">
              <a:buNone/>
            </a:pPr>
            <a:r>
              <a:rPr lang="en-US" sz="3600" dirty="0" smtClean="0">
                <a:latin typeface="+mj-lt"/>
              </a:rPr>
              <a:t>Demographics at Recruitment</a:t>
            </a:r>
          </a:p>
          <a:p>
            <a:endParaRPr lang="en-GB" dirty="0"/>
          </a:p>
        </p:txBody>
      </p:sp>
      <p:sp>
        <p:nvSpPr>
          <p:cNvPr id="6" name="TextBox 5"/>
          <p:cNvSpPr txBox="1"/>
          <p:nvPr/>
        </p:nvSpPr>
        <p:spPr>
          <a:xfrm>
            <a:off x="1680783" y="1979823"/>
            <a:ext cx="2535381" cy="1200329"/>
          </a:xfrm>
          <a:prstGeom prst="rect">
            <a:avLst/>
          </a:prstGeom>
          <a:noFill/>
          <a:ln>
            <a:solidFill>
              <a:schemeClr val="tx1"/>
            </a:solidFill>
          </a:ln>
        </p:spPr>
        <p:txBody>
          <a:bodyPr wrap="square" rtlCol="0">
            <a:spAutoFit/>
          </a:bodyPr>
          <a:lstStyle/>
          <a:p>
            <a:pPr algn="ctr"/>
            <a:r>
              <a:rPr lang="en-US" dirty="0" smtClean="0"/>
              <a:t>Received Information</a:t>
            </a:r>
          </a:p>
          <a:p>
            <a:pPr algn="ctr"/>
            <a:r>
              <a:rPr lang="en-US" dirty="0" smtClean="0"/>
              <a:t>N=70</a:t>
            </a:r>
          </a:p>
          <a:p>
            <a:pPr algn="ctr"/>
            <a:r>
              <a:rPr lang="en-US" dirty="0" smtClean="0"/>
              <a:t>Controls = 53</a:t>
            </a:r>
          </a:p>
          <a:p>
            <a:pPr algn="ctr"/>
            <a:r>
              <a:rPr lang="en-US" dirty="0" smtClean="0"/>
              <a:t>Azithromycin = 17</a:t>
            </a:r>
            <a:endParaRPr lang="en-GB" dirty="0"/>
          </a:p>
        </p:txBody>
      </p:sp>
      <p:sp>
        <p:nvSpPr>
          <p:cNvPr id="7" name="TextBox 6"/>
          <p:cNvSpPr txBox="1"/>
          <p:nvPr/>
        </p:nvSpPr>
        <p:spPr>
          <a:xfrm>
            <a:off x="479370" y="4188132"/>
            <a:ext cx="1986741" cy="646331"/>
          </a:xfrm>
          <a:prstGeom prst="rect">
            <a:avLst/>
          </a:prstGeom>
          <a:noFill/>
          <a:ln>
            <a:solidFill>
              <a:schemeClr val="tx1"/>
            </a:solidFill>
          </a:ln>
        </p:spPr>
        <p:txBody>
          <a:bodyPr wrap="square" rtlCol="0">
            <a:spAutoFit/>
          </a:bodyPr>
          <a:lstStyle/>
          <a:p>
            <a:pPr algn="ctr"/>
            <a:r>
              <a:rPr lang="en-US" dirty="0" smtClean="0"/>
              <a:t>Controls recruited</a:t>
            </a:r>
          </a:p>
          <a:p>
            <a:pPr algn="ctr"/>
            <a:r>
              <a:rPr lang="en-US" dirty="0" smtClean="0"/>
              <a:t>N=10</a:t>
            </a:r>
            <a:endParaRPr lang="en-GB" dirty="0"/>
          </a:p>
        </p:txBody>
      </p:sp>
      <p:sp>
        <p:nvSpPr>
          <p:cNvPr id="8" name="TextBox 7"/>
          <p:cNvSpPr txBox="1"/>
          <p:nvPr/>
        </p:nvSpPr>
        <p:spPr>
          <a:xfrm>
            <a:off x="3358476" y="4204592"/>
            <a:ext cx="2601883" cy="1200329"/>
          </a:xfrm>
          <a:prstGeom prst="rect">
            <a:avLst/>
          </a:prstGeom>
          <a:noFill/>
          <a:ln>
            <a:solidFill>
              <a:schemeClr val="tx1"/>
            </a:solidFill>
          </a:ln>
        </p:spPr>
        <p:txBody>
          <a:bodyPr wrap="square" rtlCol="0">
            <a:spAutoFit/>
          </a:bodyPr>
          <a:lstStyle/>
          <a:p>
            <a:pPr algn="ctr"/>
            <a:r>
              <a:rPr lang="en-US" dirty="0" smtClean="0"/>
              <a:t>Azithromycin recruited N=10</a:t>
            </a:r>
          </a:p>
          <a:p>
            <a:pPr algn="ctr"/>
            <a:r>
              <a:rPr lang="en-US" dirty="0" smtClean="0"/>
              <a:t>1 left study – No reason given</a:t>
            </a:r>
            <a:endParaRPr lang="en-GB" dirty="0"/>
          </a:p>
        </p:txBody>
      </p:sp>
      <p:cxnSp>
        <p:nvCxnSpPr>
          <p:cNvPr id="10" name="Straight Arrow Connector 9"/>
          <p:cNvCxnSpPr/>
          <p:nvPr/>
        </p:nvCxnSpPr>
        <p:spPr>
          <a:xfrm flipH="1">
            <a:off x="1680784" y="3315293"/>
            <a:ext cx="328818" cy="6311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4039985" y="3315293"/>
            <a:ext cx="341512" cy="7054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766946728"/>
              </p:ext>
            </p:extLst>
          </p:nvPr>
        </p:nvGraphicFramePr>
        <p:xfrm>
          <a:off x="6619700" y="1701401"/>
          <a:ext cx="5092008" cy="4716810"/>
        </p:xfrm>
        <a:graphic>
          <a:graphicData uri="http://schemas.openxmlformats.org/drawingml/2006/table">
            <a:tbl>
              <a:tblPr firstRow="1" bandRow="1">
                <a:tableStyleId>{5C22544A-7EE6-4342-B048-85BDC9FD1C3A}</a:tableStyleId>
              </a:tblPr>
              <a:tblGrid>
                <a:gridCol w="1697336">
                  <a:extLst>
                    <a:ext uri="{9D8B030D-6E8A-4147-A177-3AD203B41FA5}">
                      <a16:colId xmlns:a16="http://schemas.microsoft.com/office/drawing/2014/main" val="4007993196"/>
                    </a:ext>
                  </a:extLst>
                </a:gridCol>
                <a:gridCol w="1697336">
                  <a:extLst>
                    <a:ext uri="{9D8B030D-6E8A-4147-A177-3AD203B41FA5}">
                      <a16:colId xmlns:a16="http://schemas.microsoft.com/office/drawing/2014/main" val="2382889718"/>
                    </a:ext>
                  </a:extLst>
                </a:gridCol>
                <a:gridCol w="1697336">
                  <a:extLst>
                    <a:ext uri="{9D8B030D-6E8A-4147-A177-3AD203B41FA5}">
                      <a16:colId xmlns:a16="http://schemas.microsoft.com/office/drawing/2014/main" val="1550846644"/>
                    </a:ext>
                  </a:extLst>
                </a:gridCol>
              </a:tblGrid>
              <a:tr h="784890">
                <a:tc>
                  <a:txBody>
                    <a:bodyPr/>
                    <a:lstStyle/>
                    <a:p>
                      <a:endParaRPr lang="en-GB" dirty="0"/>
                    </a:p>
                  </a:txBody>
                  <a:tcPr/>
                </a:tc>
                <a:tc>
                  <a:txBody>
                    <a:bodyPr/>
                    <a:lstStyle/>
                    <a:p>
                      <a:r>
                        <a:rPr lang="en-US" dirty="0" smtClean="0"/>
                        <a:t>Control</a:t>
                      </a:r>
                      <a:endParaRPr lang="en-GB" dirty="0"/>
                    </a:p>
                  </a:txBody>
                  <a:tcPr/>
                </a:tc>
                <a:tc>
                  <a:txBody>
                    <a:bodyPr/>
                    <a:lstStyle/>
                    <a:p>
                      <a:r>
                        <a:rPr lang="en-US" dirty="0" smtClean="0"/>
                        <a:t>Azithromycin</a:t>
                      </a:r>
                      <a:endParaRPr lang="en-GB" dirty="0"/>
                    </a:p>
                  </a:txBody>
                  <a:tcPr/>
                </a:tc>
                <a:extLst>
                  <a:ext uri="{0D108BD9-81ED-4DB2-BD59-A6C34878D82A}">
                    <a16:rowId xmlns:a16="http://schemas.microsoft.com/office/drawing/2014/main" val="274672560"/>
                  </a:ext>
                </a:extLst>
              </a:tr>
              <a:tr h="209935">
                <a:tc>
                  <a:txBody>
                    <a:bodyPr/>
                    <a:lstStyle/>
                    <a:p>
                      <a:r>
                        <a:rPr lang="en-US" dirty="0" smtClean="0"/>
                        <a:t>Age (mean)</a:t>
                      </a:r>
                      <a:endParaRPr lang="en-GB" dirty="0"/>
                    </a:p>
                  </a:txBody>
                  <a:tcPr/>
                </a:tc>
                <a:tc>
                  <a:txBody>
                    <a:bodyPr/>
                    <a:lstStyle/>
                    <a:p>
                      <a:r>
                        <a:rPr lang="en-US" dirty="0" smtClean="0"/>
                        <a:t>3yr 9m (31m – 65m)</a:t>
                      </a:r>
                      <a:endParaRPr lang="en-GB" dirty="0"/>
                    </a:p>
                  </a:txBody>
                  <a:tcPr/>
                </a:tc>
                <a:tc>
                  <a:txBody>
                    <a:bodyPr/>
                    <a:lstStyle/>
                    <a:p>
                      <a:r>
                        <a:rPr lang="en-US" dirty="0" smtClean="0"/>
                        <a:t>5yr 1m (28m-120m)</a:t>
                      </a:r>
                      <a:endParaRPr lang="en-GB" dirty="0"/>
                    </a:p>
                  </a:txBody>
                  <a:tcPr/>
                </a:tc>
                <a:extLst>
                  <a:ext uri="{0D108BD9-81ED-4DB2-BD59-A6C34878D82A}">
                    <a16:rowId xmlns:a16="http://schemas.microsoft.com/office/drawing/2014/main" val="2779213578"/>
                  </a:ext>
                </a:extLst>
              </a:tr>
              <a:tr h="209935">
                <a:tc>
                  <a:txBody>
                    <a:bodyPr/>
                    <a:lstStyle/>
                    <a:p>
                      <a:r>
                        <a:rPr lang="en-US" dirty="0" smtClean="0"/>
                        <a:t>Female</a:t>
                      </a:r>
                      <a:endParaRPr lang="en-GB" dirty="0"/>
                    </a:p>
                  </a:txBody>
                  <a:tcPr/>
                </a:tc>
                <a:tc>
                  <a:txBody>
                    <a:bodyPr/>
                    <a:lstStyle/>
                    <a:p>
                      <a:r>
                        <a:rPr lang="en-US" dirty="0" smtClean="0"/>
                        <a:t>4</a:t>
                      </a:r>
                      <a:endParaRPr lang="en-GB" dirty="0"/>
                    </a:p>
                  </a:txBody>
                  <a:tcPr/>
                </a:tc>
                <a:tc>
                  <a:txBody>
                    <a:bodyPr/>
                    <a:lstStyle/>
                    <a:p>
                      <a:r>
                        <a:rPr lang="en-US" dirty="0" smtClean="0"/>
                        <a:t>6</a:t>
                      </a:r>
                      <a:endParaRPr lang="en-GB" dirty="0"/>
                    </a:p>
                  </a:txBody>
                  <a:tcPr/>
                </a:tc>
                <a:extLst>
                  <a:ext uri="{0D108BD9-81ED-4DB2-BD59-A6C34878D82A}">
                    <a16:rowId xmlns:a16="http://schemas.microsoft.com/office/drawing/2014/main" val="892371313"/>
                  </a:ext>
                </a:extLst>
              </a:tr>
              <a:tr h="209935">
                <a:tc>
                  <a:txBody>
                    <a:bodyPr/>
                    <a:lstStyle/>
                    <a:p>
                      <a:r>
                        <a:rPr lang="en-US" dirty="0" smtClean="0"/>
                        <a:t>Microbiological</a:t>
                      </a:r>
                      <a:r>
                        <a:rPr lang="en-US" baseline="0" dirty="0" smtClean="0"/>
                        <a:t> diagnosis</a:t>
                      </a:r>
                      <a:endParaRPr lang="en-GB" dirty="0"/>
                    </a:p>
                  </a:txBody>
                  <a:tcPr/>
                </a:tc>
                <a:tc>
                  <a:txBody>
                    <a:bodyPr/>
                    <a:lstStyle/>
                    <a:p>
                      <a:r>
                        <a:rPr lang="en-US" dirty="0" smtClean="0"/>
                        <a:t>5</a:t>
                      </a:r>
                      <a:endParaRPr lang="en-GB" dirty="0"/>
                    </a:p>
                  </a:txBody>
                  <a:tcPr/>
                </a:tc>
                <a:tc>
                  <a:txBody>
                    <a:bodyPr/>
                    <a:lstStyle/>
                    <a:p>
                      <a:r>
                        <a:rPr lang="en-US" dirty="0" smtClean="0"/>
                        <a:t>6</a:t>
                      </a:r>
                      <a:endParaRPr lang="en-GB" dirty="0"/>
                    </a:p>
                  </a:txBody>
                  <a:tcPr/>
                </a:tc>
                <a:extLst>
                  <a:ext uri="{0D108BD9-81ED-4DB2-BD59-A6C34878D82A}">
                    <a16:rowId xmlns:a16="http://schemas.microsoft.com/office/drawing/2014/main" val="1651322502"/>
                  </a:ext>
                </a:extLst>
              </a:tr>
              <a:tr h="209935">
                <a:tc>
                  <a:txBody>
                    <a:bodyPr/>
                    <a:lstStyle/>
                    <a:p>
                      <a:r>
                        <a:rPr lang="en-US" dirty="0" smtClean="0"/>
                        <a:t>Parent</a:t>
                      </a:r>
                      <a:r>
                        <a:rPr lang="en-US" baseline="0" dirty="0" smtClean="0"/>
                        <a:t> smoker</a:t>
                      </a:r>
                      <a:endParaRPr lang="en-GB" dirty="0"/>
                    </a:p>
                  </a:txBody>
                  <a:tcPr/>
                </a:tc>
                <a:tc>
                  <a:txBody>
                    <a:bodyPr/>
                    <a:lstStyle/>
                    <a:p>
                      <a:r>
                        <a:rPr lang="en-US" dirty="0" smtClean="0"/>
                        <a:t>2</a:t>
                      </a:r>
                      <a:endParaRPr lang="en-GB" dirty="0"/>
                    </a:p>
                  </a:txBody>
                  <a:tcPr/>
                </a:tc>
                <a:tc>
                  <a:txBody>
                    <a:bodyPr/>
                    <a:lstStyle/>
                    <a:p>
                      <a:r>
                        <a:rPr lang="en-US" dirty="0" smtClean="0"/>
                        <a:t>2</a:t>
                      </a:r>
                      <a:endParaRPr lang="en-GB" dirty="0"/>
                    </a:p>
                  </a:txBody>
                  <a:tcPr/>
                </a:tc>
                <a:extLst>
                  <a:ext uri="{0D108BD9-81ED-4DB2-BD59-A6C34878D82A}">
                    <a16:rowId xmlns:a16="http://schemas.microsoft.com/office/drawing/2014/main" val="3680464877"/>
                  </a:ext>
                </a:extLst>
              </a:tr>
              <a:tr h="209935">
                <a:tc>
                  <a:txBody>
                    <a:bodyPr/>
                    <a:lstStyle/>
                    <a:p>
                      <a:r>
                        <a:rPr lang="en-US" dirty="0" smtClean="0"/>
                        <a:t>Premature &lt;37</a:t>
                      </a:r>
                      <a:endParaRPr lang="en-GB" dirty="0"/>
                    </a:p>
                  </a:txBody>
                  <a:tcPr/>
                </a:tc>
                <a:tc>
                  <a:txBody>
                    <a:bodyPr/>
                    <a:lstStyle/>
                    <a:p>
                      <a:r>
                        <a:rPr lang="en-US" dirty="0" smtClean="0"/>
                        <a:t>1 = 31/40</a:t>
                      </a:r>
                      <a:endParaRPr lang="en-GB" dirty="0"/>
                    </a:p>
                  </a:txBody>
                  <a:tcPr/>
                </a:tc>
                <a:tc>
                  <a:txBody>
                    <a:bodyPr/>
                    <a:lstStyle/>
                    <a:p>
                      <a:r>
                        <a:rPr lang="en-US" dirty="0" smtClean="0"/>
                        <a:t>1</a:t>
                      </a:r>
                      <a:r>
                        <a:rPr lang="en-US" baseline="0" dirty="0" smtClean="0"/>
                        <a:t> = 27/40</a:t>
                      </a:r>
                      <a:endParaRPr lang="en-GB" dirty="0"/>
                    </a:p>
                  </a:txBody>
                  <a:tcPr/>
                </a:tc>
                <a:extLst>
                  <a:ext uri="{0D108BD9-81ED-4DB2-BD59-A6C34878D82A}">
                    <a16:rowId xmlns:a16="http://schemas.microsoft.com/office/drawing/2014/main" val="147901113"/>
                  </a:ext>
                </a:extLst>
              </a:tr>
              <a:tr h="209935">
                <a:tc>
                  <a:txBody>
                    <a:bodyPr/>
                    <a:lstStyle/>
                    <a:p>
                      <a:r>
                        <a:rPr lang="en-US" dirty="0" smtClean="0"/>
                        <a:t>Ventilated</a:t>
                      </a:r>
                      <a:endParaRPr lang="en-GB" dirty="0"/>
                    </a:p>
                  </a:txBody>
                  <a:tcPr/>
                </a:tc>
                <a:tc>
                  <a:txBody>
                    <a:bodyPr/>
                    <a:lstStyle/>
                    <a:p>
                      <a:r>
                        <a:rPr lang="en-US" dirty="0" smtClean="0"/>
                        <a:t>0</a:t>
                      </a:r>
                      <a:endParaRPr lang="en-GB" dirty="0"/>
                    </a:p>
                  </a:txBody>
                  <a:tcPr/>
                </a:tc>
                <a:tc>
                  <a:txBody>
                    <a:bodyPr/>
                    <a:lstStyle/>
                    <a:p>
                      <a:r>
                        <a:rPr lang="en-US" dirty="0" smtClean="0"/>
                        <a:t>1</a:t>
                      </a:r>
                      <a:endParaRPr lang="en-GB" dirty="0"/>
                    </a:p>
                  </a:txBody>
                  <a:tcPr/>
                </a:tc>
                <a:extLst>
                  <a:ext uri="{0D108BD9-81ED-4DB2-BD59-A6C34878D82A}">
                    <a16:rowId xmlns:a16="http://schemas.microsoft.com/office/drawing/2014/main" val="4104684153"/>
                  </a:ext>
                </a:extLst>
              </a:tr>
              <a:tr h="209935">
                <a:tc>
                  <a:txBody>
                    <a:bodyPr/>
                    <a:lstStyle/>
                    <a:p>
                      <a:r>
                        <a:rPr lang="en-US" dirty="0" smtClean="0"/>
                        <a:t>Antibiotics</a:t>
                      </a:r>
                      <a:r>
                        <a:rPr lang="en-US" baseline="0" dirty="0" smtClean="0"/>
                        <a:t> previous 12 months</a:t>
                      </a:r>
                      <a:endParaRPr lang="en-GB" dirty="0"/>
                    </a:p>
                  </a:txBody>
                  <a:tcPr/>
                </a:tc>
                <a:tc>
                  <a:txBody>
                    <a:bodyPr/>
                    <a:lstStyle/>
                    <a:p>
                      <a:r>
                        <a:rPr lang="en-US" dirty="0" smtClean="0"/>
                        <a:t>Mean</a:t>
                      </a:r>
                      <a:r>
                        <a:rPr lang="en-US" baseline="0" dirty="0" smtClean="0"/>
                        <a:t> = 2</a:t>
                      </a:r>
                    </a:p>
                    <a:p>
                      <a:r>
                        <a:rPr lang="en-US" baseline="0" dirty="0" smtClean="0"/>
                        <a:t>(0 – 4)</a:t>
                      </a:r>
                      <a:endParaRPr lang="en-US" dirty="0" smtClean="0"/>
                    </a:p>
                    <a:p>
                      <a:r>
                        <a:rPr lang="en-US" dirty="0" smtClean="0"/>
                        <a:t>(3=</a:t>
                      </a:r>
                      <a:r>
                        <a:rPr lang="en-US" baseline="0" dirty="0" smtClean="0"/>
                        <a:t> macrolide</a:t>
                      </a:r>
                      <a:r>
                        <a:rPr lang="en-US" dirty="0" smtClean="0"/>
                        <a:t>)</a:t>
                      </a:r>
                      <a:endParaRPr lang="en-GB" dirty="0"/>
                    </a:p>
                  </a:txBody>
                  <a:tcPr/>
                </a:tc>
                <a:tc>
                  <a:txBody>
                    <a:bodyPr/>
                    <a:lstStyle/>
                    <a:p>
                      <a:r>
                        <a:rPr lang="en-US" dirty="0" smtClean="0"/>
                        <a:t>Mean</a:t>
                      </a:r>
                      <a:r>
                        <a:rPr lang="en-US" baseline="0" dirty="0" smtClean="0"/>
                        <a:t> = 1.8</a:t>
                      </a:r>
                    </a:p>
                    <a:p>
                      <a:r>
                        <a:rPr lang="en-US" baseline="0" dirty="0" smtClean="0"/>
                        <a:t>(0 – 5)</a:t>
                      </a:r>
                    </a:p>
                    <a:p>
                      <a:r>
                        <a:rPr lang="en-US" baseline="0" dirty="0" smtClean="0"/>
                        <a:t>(5 = seasonal prophylaxis)</a:t>
                      </a:r>
                      <a:endParaRPr lang="en-US" dirty="0" smtClean="0"/>
                    </a:p>
                  </a:txBody>
                  <a:tcPr/>
                </a:tc>
                <a:extLst>
                  <a:ext uri="{0D108BD9-81ED-4DB2-BD59-A6C34878D82A}">
                    <a16:rowId xmlns:a16="http://schemas.microsoft.com/office/drawing/2014/main" val="2348163061"/>
                  </a:ext>
                </a:extLst>
              </a:tr>
            </a:tbl>
          </a:graphicData>
        </a:graphic>
      </p:graphicFrame>
    </p:spTree>
    <p:extLst>
      <p:ext uri="{BB962C8B-B14F-4D97-AF65-F5344CB8AC3E}">
        <p14:creationId xmlns:p14="http://schemas.microsoft.com/office/powerpoint/2010/main" val="15152902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Interim Results at 9 months</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350681118"/>
              </p:ext>
            </p:extLst>
          </p:nvPr>
        </p:nvGraphicFramePr>
        <p:xfrm>
          <a:off x="282221" y="1690688"/>
          <a:ext cx="10255956" cy="411233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538177" y="1715527"/>
            <a:ext cx="1644279" cy="1354217"/>
          </a:xfrm>
          <a:prstGeom prst="rect">
            <a:avLst/>
          </a:prstGeom>
          <a:noFill/>
        </p:spPr>
        <p:txBody>
          <a:bodyPr wrap="square" rtlCol="0">
            <a:spAutoFit/>
          </a:bodyPr>
          <a:lstStyle/>
          <a:p>
            <a:r>
              <a:rPr lang="en-US" b="1" dirty="0" smtClean="0"/>
              <a:t>Legend</a:t>
            </a:r>
          </a:p>
          <a:p>
            <a:r>
              <a:rPr lang="en-US" sz="1600" dirty="0" smtClean="0"/>
              <a:t>Resistant        </a:t>
            </a:r>
          </a:p>
          <a:p>
            <a:r>
              <a:rPr lang="en-US" sz="1600" dirty="0" smtClean="0"/>
              <a:t>Susceptible</a:t>
            </a:r>
          </a:p>
          <a:p>
            <a:r>
              <a:rPr lang="en-US" sz="1600" dirty="0" smtClean="0"/>
              <a:t>No growth</a:t>
            </a:r>
          </a:p>
          <a:p>
            <a:r>
              <a:rPr lang="en-US" sz="1600" dirty="0" smtClean="0"/>
              <a:t>Macrolide</a:t>
            </a:r>
            <a:endParaRPr lang="en-GB" sz="1600" dirty="0"/>
          </a:p>
        </p:txBody>
      </p:sp>
      <p:sp>
        <p:nvSpPr>
          <p:cNvPr id="10" name="TextBox 9"/>
          <p:cNvSpPr txBox="1"/>
          <p:nvPr/>
        </p:nvSpPr>
        <p:spPr>
          <a:xfrm>
            <a:off x="2576511" y="6105022"/>
            <a:ext cx="5667375" cy="646331"/>
          </a:xfrm>
          <a:prstGeom prst="rect">
            <a:avLst/>
          </a:prstGeom>
          <a:noFill/>
        </p:spPr>
        <p:txBody>
          <a:bodyPr wrap="square" rtlCol="0">
            <a:spAutoFit/>
          </a:bodyPr>
          <a:lstStyle/>
          <a:p>
            <a:pPr algn="ctr"/>
            <a:r>
              <a:rPr lang="en-GB" dirty="0" smtClean="0"/>
              <a:t>Resistance and susceptibility based on minimum inhibitory concentration EUCAST breakpoints  </a:t>
            </a:r>
            <a:endParaRPr lang="en-GB" dirty="0"/>
          </a:p>
        </p:txBody>
      </p:sp>
      <p:sp>
        <p:nvSpPr>
          <p:cNvPr id="11" name="Rounded Rectangle 10"/>
          <p:cNvSpPr/>
          <p:nvPr/>
        </p:nvSpPr>
        <p:spPr>
          <a:xfrm>
            <a:off x="11796889" y="2077155"/>
            <a:ext cx="158044" cy="15804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11796889" y="2361221"/>
            <a:ext cx="158044" cy="15804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11796889" y="2597212"/>
            <a:ext cx="158044" cy="158045"/>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p:cNvSpPr/>
          <p:nvPr/>
        </p:nvSpPr>
        <p:spPr>
          <a:xfrm>
            <a:off x="11796889" y="2833203"/>
            <a:ext cx="158044" cy="158045"/>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7799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Interim Results at </a:t>
            </a:r>
            <a:r>
              <a:rPr lang="en-US" dirty="0" smtClean="0"/>
              <a:t>9 months</a:t>
            </a:r>
            <a:endParaRPr lang="en-GB" sz="3200" dirty="0"/>
          </a:p>
        </p:txBody>
      </p:sp>
      <p:sp>
        <p:nvSpPr>
          <p:cNvPr id="3" name="Content Placeholder 2"/>
          <p:cNvSpPr>
            <a:spLocks noGrp="1"/>
          </p:cNvSpPr>
          <p:nvPr>
            <p:ph sz="half" idx="1"/>
          </p:nvPr>
        </p:nvSpPr>
        <p:spPr>
          <a:xfrm>
            <a:off x="578556" y="1825625"/>
            <a:ext cx="5181600" cy="4351338"/>
          </a:xfrm>
        </p:spPr>
        <p:txBody>
          <a:bodyPr>
            <a:normAutofit lnSpcReduction="10000"/>
          </a:bodyPr>
          <a:lstStyle/>
          <a:p>
            <a:r>
              <a:rPr lang="en-GB" dirty="0" smtClean="0"/>
              <a:t>70 swabs </a:t>
            </a:r>
            <a:r>
              <a:rPr lang="en-GB" dirty="0"/>
              <a:t>taken</a:t>
            </a:r>
          </a:p>
          <a:p>
            <a:pPr lvl="1"/>
            <a:r>
              <a:rPr lang="en-GB" dirty="0" smtClean="0"/>
              <a:t>41 = growth </a:t>
            </a:r>
            <a:r>
              <a:rPr lang="en-GB" dirty="0"/>
              <a:t>of bacterial respiratory pathogen</a:t>
            </a:r>
          </a:p>
          <a:p>
            <a:pPr lvl="1"/>
            <a:r>
              <a:rPr lang="en-GB" dirty="0"/>
              <a:t>Controls 		= </a:t>
            </a:r>
            <a:r>
              <a:rPr lang="en-GB" dirty="0" smtClean="0"/>
              <a:t>24 out of 36</a:t>
            </a:r>
            <a:endParaRPr lang="en-GB" dirty="0"/>
          </a:p>
          <a:p>
            <a:pPr lvl="1"/>
            <a:r>
              <a:rPr lang="en-GB" dirty="0"/>
              <a:t>Azithromycin   	= </a:t>
            </a:r>
            <a:r>
              <a:rPr lang="en-GB" dirty="0" smtClean="0"/>
              <a:t>17 out of 34</a:t>
            </a:r>
            <a:endParaRPr lang="en-GB" dirty="0"/>
          </a:p>
          <a:p>
            <a:endParaRPr lang="en-GB" dirty="0" smtClean="0"/>
          </a:p>
          <a:p>
            <a:r>
              <a:rPr lang="en-GB" dirty="0" smtClean="0"/>
              <a:t>Swab complications</a:t>
            </a:r>
            <a:endParaRPr lang="en-GB" dirty="0"/>
          </a:p>
          <a:p>
            <a:pPr lvl="1"/>
            <a:r>
              <a:rPr lang="en-GB" dirty="0"/>
              <a:t>2 minor nose bleeds</a:t>
            </a:r>
          </a:p>
          <a:p>
            <a:pPr lvl="1"/>
            <a:r>
              <a:rPr lang="en-GB" dirty="0"/>
              <a:t>4</a:t>
            </a:r>
            <a:r>
              <a:rPr lang="en-GB" dirty="0" smtClean="0"/>
              <a:t> </a:t>
            </a:r>
            <a:r>
              <a:rPr lang="en-GB" dirty="0"/>
              <a:t>poor quality swabs</a:t>
            </a:r>
          </a:p>
          <a:p>
            <a:pPr lvl="1"/>
            <a:r>
              <a:rPr lang="en-GB" dirty="0"/>
              <a:t>2 Laboratory protocol </a:t>
            </a:r>
            <a:r>
              <a:rPr lang="en-GB" dirty="0" smtClean="0"/>
              <a:t>errors</a:t>
            </a:r>
          </a:p>
          <a:p>
            <a:pPr marL="0" indent="0">
              <a:buNone/>
            </a:pPr>
            <a:endParaRPr lang="en-GB" dirty="0"/>
          </a:p>
        </p:txBody>
      </p:sp>
      <p:sp>
        <p:nvSpPr>
          <p:cNvPr id="4" name="Content Placeholder 3"/>
          <p:cNvSpPr>
            <a:spLocks noGrp="1"/>
          </p:cNvSpPr>
          <p:nvPr>
            <p:ph sz="half" idx="2"/>
          </p:nvPr>
        </p:nvSpPr>
        <p:spPr>
          <a:xfrm>
            <a:off x="6172199" y="1825625"/>
            <a:ext cx="5884333" cy="4778375"/>
          </a:xfrm>
        </p:spPr>
        <p:txBody>
          <a:bodyPr>
            <a:normAutofit lnSpcReduction="10000"/>
          </a:bodyPr>
          <a:lstStyle/>
          <a:p>
            <a:r>
              <a:rPr lang="en-US" dirty="0" smtClean="0"/>
              <a:t>Bacterial isolates</a:t>
            </a:r>
          </a:p>
          <a:p>
            <a:endParaRPr lang="en-US" dirty="0"/>
          </a:p>
          <a:p>
            <a:endParaRPr lang="en-US" dirty="0" smtClean="0"/>
          </a:p>
          <a:p>
            <a:endParaRPr lang="en-US" dirty="0"/>
          </a:p>
          <a:p>
            <a:pPr marL="0" indent="0">
              <a:buNone/>
            </a:pPr>
            <a:endParaRPr lang="en-US" dirty="0" smtClean="0"/>
          </a:p>
          <a:p>
            <a:endParaRPr lang="en-US" dirty="0" smtClean="0"/>
          </a:p>
          <a:p>
            <a:r>
              <a:rPr lang="en-US" dirty="0" smtClean="0"/>
              <a:t>Diary use:</a:t>
            </a:r>
          </a:p>
          <a:p>
            <a:pPr lvl="1"/>
            <a:r>
              <a:rPr lang="en-US" dirty="0" smtClean="0"/>
              <a:t>4 out of 10 completed (3 doses missed)</a:t>
            </a:r>
          </a:p>
          <a:p>
            <a:pPr lvl="1"/>
            <a:r>
              <a:rPr lang="en-US" dirty="0" smtClean="0"/>
              <a:t>100% adherence reported in all others</a:t>
            </a:r>
          </a:p>
          <a:p>
            <a:pPr lvl="1"/>
            <a:r>
              <a:rPr lang="en-US" dirty="0" smtClean="0"/>
              <a:t>Mean duration of prophylaxis: 17 weeks (range 1-35)</a:t>
            </a:r>
          </a:p>
          <a:p>
            <a:pPr lvl="1"/>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3267760362"/>
              </p:ext>
            </p:extLst>
          </p:nvPr>
        </p:nvGraphicFramePr>
        <p:xfrm>
          <a:off x="5533097" y="2437803"/>
          <a:ext cx="6421837" cy="2103120"/>
        </p:xfrm>
        <a:graphic>
          <a:graphicData uri="http://schemas.openxmlformats.org/drawingml/2006/table">
            <a:tbl>
              <a:tblPr firstRow="1" bandRow="1">
                <a:tableStyleId>{5C22544A-7EE6-4342-B048-85BDC9FD1C3A}</a:tableStyleId>
              </a:tblPr>
              <a:tblGrid>
                <a:gridCol w="1725752">
                  <a:extLst>
                    <a:ext uri="{9D8B030D-6E8A-4147-A177-3AD203B41FA5}">
                      <a16:colId xmlns:a16="http://schemas.microsoft.com/office/drawing/2014/main" val="1059190935"/>
                    </a:ext>
                  </a:extLst>
                </a:gridCol>
                <a:gridCol w="2257686">
                  <a:extLst>
                    <a:ext uri="{9D8B030D-6E8A-4147-A177-3AD203B41FA5}">
                      <a16:colId xmlns:a16="http://schemas.microsoft.com/office/drawing/2014/main" val="1683611810"/>
                    </a:ext>
                  </a:extLst>
                </a:gridCol>
                <a:gridCol w="2438399">
                  <a:extLst>
                    <a:ext uri="{9D8B030D-6E8A-4147-A177-3AD203B41FA5}">
                      <a16:colId xmlns:a16="http://schemas.microsoft.com/office/drawing/2014/main" val="1283461334"/>
                    </a:ext>
                  </a:extLst>
                </a:gridCol>
              </a:tblGrid>
              <a:tr h="270379">
                <a:tc>
                  <a:txBody>
                    <a:bodyPr/>
                    <a:lstStyle/>
                    <a:p>
                      <a:r>
                        <a:rPr lang="en-US" dirty="0" smtClean="0"/>
                        <a:t>Bacteria</a:t>
                      </a:r>
                      <a:endParaRPr lang="en-GB" dirty="0"/>
                    </a:p>
                  </a:txBody>
                  <a:tcPr/>
                </a:tc>
                <a:tc>
                  <a:txBody>
                    <a:bodyPr/>
                    <a:lstStyle/>
                    <a:p>
                      <a:r>
                        <a:rPr lang="en-US" dirty="0" smtClean="0"/>
                        <a:t>Control = 34 isolates  from 36 swabs</a:t>
                      </a:r>
                      <a:endParaRPr lang="en-GB" dirty="0"/>
                    </a:p>
                  </a:txBody>
                  <a:tcPr/>
                </a:tc>
                <a:tc>
                  <a:txBody>
                    <a:bodyPr/>
                    <a:lstStyle/>
                    <a:p>
                      <a:r>
                        <a:rPr lang="en-US" dirty="0" smtClean="0"/>
                        <a:t>Azithromycin =25 isolates from 34 swabs</a:t>
                      </a:r>
                      <a:endParaRPr lang="en-GB" dirty="0"/>
                    </a:p>
                  </a:txBody>
                  <a:tcPr/>
                </a:tc>
                <a:extLst>
                  <a:ext uri="{0D108BD9-81ED-4DB2-BD59-A6C34878D82A}">
                    <a16:rowId xmlns:a16="http://schemas.microsoft.com/office/drawing/2014/main" val="1735368221"/>
                  </a:ext>
                </a:extLst>
              </a:tr>
              <a:tr h="270379">
                <a:tc>
                  <a:txBody>
                    <a:bodyPr/>
                    <a:lstStyle/>
                    <a:p>
                      <a:r>
                        <a:rPr lang="en-US" dirty="0" smtClean="0"/>
                        <a:t>S. </a:t>
                      </a:r>
                      <a:r>
                        <a:rPr lang="en-US" dirty="0" err="1" smtClean="0"/>
                        <a:t>pneumoniae</a:t>
                      </a:r>
                      <a:endParaRPr lang="en-GB" dirty="0"/>
                    </a:p>
                  </a:txBody>
                  <a:tcPr/>
                </a:tc>
                <a:tc>
                  <a:txBody>
                    <a:bodyPr/>
                    <a:lstStyle/>
                    <a:p>
                      <a:r>
                        <a:rPr lang="en-US" dirty="0" smtClean="0"/>
                        <a:t>11    (32%)</a:t>
                      </a:r>
                      <a:endParaRPr lang="en-GB" dirty="0"/>
                    </a:p>
                  </a:txBody>
                  <a:tcPr/>
                </a:tc>
                <a:tc>
                  <a:txBody>
                    <a:bodyPr/>
                    <a:lstStyle/>
                    <a:p>
                      <a:r>
                        <a:rPr lang="en-US" dirty="0" smtClean="0"/>
                        <a:t>7    (28 %)</a:t>
                      </a:r>
                      <a:endParaRPr lang="en-GB" dirty="0"/>
                    </a:p>
                  </a:txBody>
                  <a:tcPr/>
                </a:tc>
                <a:extLst>
                  <a:ext uri="{0D108BD9-81ED-4DB2-BD59-A6C34878D82A}">
                    <a16:rowId xmlns:a16="http://schemas.microsoft.com/office/drawing/2014/main" val="21899099"/>
                  </a:ext>
                </a:extLst>
              </a:tr>
              <a:tr h="270379">
                <a:tc>
                  <a:txBody>
                    <a:bodyPr/>
                    <a:lstStyle/>
                    <a:p>
                      <a:r>
                        <a:rPr lang="en-US" dirty="0" smtClean="0"/>
                        <a:t>H. </a:t>
                      </a:r>
                      <a:r>
                        <a:rPr lang="en-US" dirty="0" err="1" smtClean="0"/>
                        <a:t>influenzae</a:t>
                      </a:r>
                      <a:endParaRPr lang="en-GB" dirty="0"/>
                    </a:p>
                  </a:txBody>
                  <a:tcPr/>
                </a:tc>
                <a:tc>
                  <a:txBody>
                    <a:bodyPr/>
                    <a:lstStyle/>
                    <a:p>
                      <a:r>
                        <a:rPr lang="en-US" dirty="0" smtClean="0"/>
                        <a:t>15   (44%)</a:t>
                      </a:r>
                      <a:endParaRPr lang="en-GB" dirty="0"/>
                    </a:p>
                  </a:txBody>
                  <a:tcPr/>
                </a:tc>
                <a:tc>
                  <a:txBody>
                    <a:bodyPr/>
                    <a:lstStyle/>
                    <a:p>
                      <a:r>
                        <a:rPr lang="en-US" dirty="0" smtClean="0"/>
                        <a:t>8    (32%)</a:t>
                      </a:r>
                      <a:endParaRPr lang="en-GB" dirty="0"/>
                    </a:p>
                  </a:txBody>
                  <a:tcPr/>
                </a:tc>
                <a:extLst>
                  <a:ext uri="{0D108BD9-81ED-4DB2-BD59-A6C34878D82A}">
                    <a16:rowId xmlns:a16="http://schemas.microsoft.com/office/drawing/2014/main" val="1674327289"/>
                  </a:ext>
                </a:extLst>
              </a:tr>
              <a:tr h="270379">
                <a:tc>
                  <a:txBody>
                    <a:bodyPr/>
                    <a:lstStyle/>
                    <a:p>
                      <a:r>
                        <a:rPr lang="en-US" dirty="0" smtClean="0"/>
                        <a:t>M. </a:t>
                      </a:r>
                      <a:r>
                        <a:rPr lang="en-US" dirty="0" err="1" smtClean="0"/>
                        <a:t>catarrhalis</a:t>
                      </a:r>
                      <a:endParaRPr lang="en-GB" dirty="0"/>
                    </a:p>
                  </a:txBody>
                  <a:tcPr/>
                </a:tc>
                <a:tc>
                  <a:txBody>
                    <a:bodyPr/>
                    <a:lstStyle/>
                    <a:p>
                      <a:r>
                        <a:rPr lang="en-US" dirty="0" smtClean="0"/>
                        <a:t>5     (15%)</a:t>
                      </a:r>
                      <a:endParaRPr lang="en-GB" dirty="0"/>
                    </a:p>
                  </a:txBody>
                  <a:tcPr/>
                </a:tc>
                <a:tc>
                  <a:txBody>
                    <a:bodyPr/>
                    <a:lstStyle/>
                    <a:p>
                      <a:r>
                        <a:rPr lang="en-US" dirty="0" smtClean="0"/>
                        <a:t>8    (32%)</a:t>
                      </a:r>
                      <a:endParaRPr lang="en-GB" dirty="0"/>
                    </a:p>
                  </a:txBody>
                  <a:tcPr/>
                </a:tc>
                <a:extLst>
                  <a:ext uri="{0D108BD9-81ED-4DB2-BD59-A6C34878D82A}">
                    <a16:rowId xmlns:a16="http://schemas.microsoft.com/office/drawing/2014/main" val="1336815187"/>
                  </a:ext>
                </a:extLst>
              </a:tr>
              <a:tr h="270379">
                <a:tc>
                  <a:txBody>
                    <a:bodyPr/>
                    <a:lstStyle/>
                    <a:p>
                      <a:r>
                        <a:rPr lang="en-US" dirty="0" smtClean="0"/>
                        <a:t>S. aureus</a:t>
                      </a:r>
                      <a:endParaRPr lang="en-GB" dirty="0"/>
                    </a:p>
                  </a:txBody>
                  <a:tcPr/>
                </a:tc>
                <a:tc>
                  <a:txBody>
                    <a:bodyPr/>
                    <a:lstStyle/>
                    <a:p>
                      <a:r>
                        <a:rPr lang="en-US" dirty="0" smtClean="0"/>
                        <a:t>3     (9%)</a:t>
                      </a:r>
                      <a:endParaRPr lang="en-GB" dirty="0"/>
                    </a:p>
                  </a:txBody>
                  <a:tcPr/>
                </a:tc>
                <a:tc>
                  <a:txBody>
                    <a:bodyPr/>
                    <a:lstStyle/>
                    <a:p>
                      <a:r>
                        <a:rPr lang="en-US" dirty="0" smtClean="0"/>
                        <a:t>2</a:t>
                      </a:r>
                      <a:r>
                        <a:rPr lang="en-US" baseline="0" dirty="0" smtClean="0"/>
                        <a:t> </a:t>
                      </a:r>
                      <a:r>
                        <a:rPr lang="en-US" dirty="0" smtClean="0"/>
                        <a:t>   (8%)</a:t>
                      </a:r>
                      <a:endParaRPr lang="en-GB" dirty="0"/>
                    </a:p>
                  </a:txBody>
                  <a:tcPr/>
                </a:tc>
                <a:extLst>
                  <a:ext uri="{0D108BD9-81ED-4DB2-BD59-A6C34878D82A}">
                    <a16:rowId xmlns:a16="http://schemas.microsoft.com/office/drawing/2014/main" val="228814728"/>
                  </a:ext>
                </a:extLst>
              </a:tr>
            </a:tbl>
          </a:graphicData>
        </a:graphic>
      </p:graphicFrame>
    </p:spTree>
    <p:extLst>
      <p:ext uri="{BB962C8B-B14F-4D97-AF65-F5344CB8AC3E}">
        <p14:creationId xmlns:p14="http://schemas.microsoft.com/office/powerpoint/2010/main" val="31338513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dirty="0" smtClean="0"/>
              <a:t>Phenomenological Study - Interim Results</a:t>
            </a:r>
            <a:endParaRPr lang="en-GB" dirty="0"/>
          </a:p>
        </p:txBody>
      </p:sp>
      <p:sp>
        <p:nvSpPr>
          <p:cNvPr id="3" name="Content Placeholder 2"/>
          <p:cNvSpPr>
            <a:spLocks noGrp="1"/>
          </p:cNvSpPr>
          <p:nvPr>
            <p:ph sz="half" idx="1"/>
          </p:nvPr>
        </p:nvSpPr>
        <p:spPr>
          <a:xfrm>
            <a:off x="838200" y="1825625"/>
            <a:ext cx="5181600" cy="4548462"/>
          </a:xfrm>
        </p:spPr>
        <p:txBody>
          <a:bodyPr>
            <a:normAutofit/>
          </a:bodyPr>
          <a:lstStyle/>
          <a:p>
            <a:pPr marL="514350" indent="-514350">
              <a:buFont typeface="+mj-lt"/>
              <a:buAutoNum type="arabicPeriod"/>
            </a:pPr>
            <a:r>
              <a:rPr lang="en-US" b="1" dirty="0" smtClean="0"/>
              <a:t>Decision making</a:t>
            </a:r>
          </a:p>
          <a:p>
            <a:pPr lvl="1"/>
            <a:r>
              <a:rPr lang="en-US" dirty="0" smtClean="0"/>
              <a:t>Desire for child to be well now more important than future problems with resistance</a:t>
            </a:r>
          </a:p>
          <a:p>
            <a:pPr marL="514350" indent="-514350">
              <a:buFont typeface="+mj-lt"/>
              <a:buAutoNum type="arabicPeriod"/>
            </a:pPr>
            <a:r>
              <a:rPr lang="en-US" b="1" dirty="0" smtClean="0"/>
              <a:t>Misconceptions about resistance</a:t>
            </a:r>
          </a:p>
          <a:p>
            <a:pPr lvl="1"/>
            <a:r>
              <a:rPr lang="en-US" dirty="0" smtClean="0"/>
              <a:t>Body ‘becomes immune’</a:t>
            </a:r>
          </a:p>
          <a:p>
            <a:pPr lvl="1"/>
            <a:r>
              <a:rPr lang="en-US" dirty="0" smtClean="0"/>
              <a:t>Antibiotics ‘don’t work’</a:t>
            </a:r>
          </a:p>
          <a:p>
            <a:pPr marL="514350" indent="-514350">
              <a:buFont typeface="+mj-lt"/>
              <a:buAutoNum type="arabicPeriod"/>
            </a:pPr>
            <a:r>
              <a:rPr lang="en-US" b="1" dirty="0" smtClean="0"/>
              <a:t>Antibiotic waste</a:t>
            </a:r>
          </a:p>
          <a:p>
            <a:pPr lvl="1"/>
            <a:r>
              <a:rPr lang="en-US" dirty="0" smtClean="0"/>
              <a:t>Pouring down the drain – contamination of environment</a:t>
            </a:r>
          </a:p>
          <a:p>
            <a:pPr lvl="1"/>
            <a:endParaRPr lang="en-GB" dirty="0"/>
          </a:p>
        </p:txBody>
      </p:sp>
      <p:sp>
        <p:nvSpPr>
          <p:cNvPr id="4" name="Content Placeholder 3"/>
          <p:cNvSpPr>
            <a:spLocks noGrp="1"/>
          </p:cNvSpPr>
          <p:nvPr>
            <p:ph sz="half" idx="2"/>
          </p:nvPr>
        </p:nvSpPr>
        <p:spPr/>
        <p:txBody>
          <a:bodyPr>
            <a:normAutofit/>
          </a:bodyPr>
          <a:lstStyle/>
          <a:p>
            <a:pPr marL="0" indent="0">
              <a:buNone/>
            </a:pPr>
            <a:r>
              <a:rPr lang="en-US" dirty="0" smtClean="0"/>
              <a:t>4.   </a:t>
            </a:r>
            <a:r>
              <a:rPr lang="en-US" b="1" dirty="0" smtClean="0"/>
              <a:t>Adherence issues</a:t>
            </a:r>
            <a:endParaRPr lang="en-US" b="1" dirty="0"/>
          </a:p>
          <a:p>
            <a:pPr lvl="1"/>
            <a:r>
              <a:rPr lang="en-US" dirty="0"/>
              <a:t>Obtaining prescriptions</a:t>
            </a:r>
          </a:p>
          <a:p>
            <a:pPr lvl="1"/>
            <a:r>
              <a:rPr lang="en-US" dirty="0" smtClean="0"/>
              <a:t>Remembering</a:t>
            </a:r>
          </a:p>
          <a:p>
            <a:pPr lvl="1"/>
            <a:r>
              <a:rPr lang="en-US" dirty="0" smtClean="0"/>
              <a:t>Establishing a routine</a:t>
            </a:r>
          </a:p>
          <a:p>
            <a:pPr marL="0" indent="0">
              <a:buNone/>
            </a:pPr>
            <a:endParaRPr lang="en-GB"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3199" y="3820743"/>
            <a:ext cx="3333750"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37768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TM03457515[[fn=View]]</Template>
  <TotalTime>1169</TotalTime>
  <Words>1769</Words>
  <Application>Microsoft Office PowerPoint</Application>
  <PresentationFormat>Widescreen</PresentationFormat>
  <Paragraphs>259</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Wingdings</vt:lpstr>
      <vt:lpstr>Office Theme</vt:lpstr>
      <vt:lpstr>Azithromycin resistance in protracted bacterial bronchitis</vt:lpstr>
      <vt:lpstr>Antibiotic resistance</vt:lpstr>
      <vt:lpstr>Protracted bacterial bronchitis (PBB)</vt:lpstr>
      <vt:lpstr>Study hypothesis and aims</vt:lpstr>
      <vt:lpstr>Methods</vt:lpstr>
      <vt:lpstr>Recruitment</vt:lpstr>
      <vt:lpstr>Interim Results at 9 months</vt:lpstr>
      <vt:lpstr>Interim Results at 9 months</vt:lpstr>
      <vt:lpstr>Phenomenological Study - Interim Results</vt:lpstr>
      <vt:lpstr>Conclusions and Future Work</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Azithromycin resistance in protracted bacterial bronchitis</dc:title>
  <dc:creator>simon hardman</dc:creator>
  <cp:lastModifiedBy>simon hardman</cp:lastModifiedBy>
  <cp:revision>102</cp:revision>
  <dcterms:created xsi:type="dcterms:W3CDTF">2019-08-16T13:47:32Z</dcterms:created>
  <dcterms:modified xsi:type="dcterms:W3CDTF">2019-11-06T08:41:18Z</dcterms:modified>
</cp:coreProperties>
</file>